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 id="274" r:id="rId6"/>
    <p:sldId id="264" r:id="rId7"/>
    <p:sldId id="288" r:id="rId8"/>
    <p:sldId id="265" r:id="rId9"/>
    <p:sldId id="273" r:id="rId10"/>
    <p:sldId id="270" r:id="rId11"/>
    <p:sldId id="267" r:id="rId12"/>
    <p:sldId id="272" r:id="rId13"/>
    <p:sldId id="271" r:id="rId14"/>
    <p:sldId id="268" r:id="rId15"/>
    <p:sldId id="269" r:id="rId16"/>
    <p:sldId id="266" r:id="rId17"/>
    <p:sldId id="289" r:id="rId18"/>
    <p:sldId id="282" r:id="rId19"/>
    <p:sldId id="283" r:id="rId20"/>
    <p:sldId id="284" r:id="rId21"/>
    <p:sldId id="285" r:id="rId22"/>
    <p:sldId id="286" r:id="rId23"/>
    <p:sldId id="279" r:id="rId24"/>
    <p:sldId id="281" r:id="rId25"/>
    <p:sldId id="287" r:id="rId26"/>
    <p:sldId id="262" r:id="rId27"/>
    <p:sldId id="257" r:id="rId28"/>
    <p:sldId id="258" r:id="rId29"/>
    <p:sldId id="259" r:id="rId30"/>
    <p:sldId id="260" r:id="rId31"/>
    <p:sldId id="275" r:id="rId32"/>
    <p:sldId id="290"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CE4F05-073E-43DC-84B4-53E3AC44B9FC}" v="1" dt="2021-11-03T21:46:29.1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75" d="100"/>
          <a:sy n="75" d="100"/>
        </p:scale>
        <p:origin x="72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ystal Angers" userId="5ed20dc4-837a-4d60-8932-2c212fdb9b6d" providerId="ADAL" clId="{45CE4F05-073E-43DC-84B4-53E3AC44B9FC}"/>
    <pc:docChg chg="custSel addSld delSld modSld">
      <pc:chgData name="Crystal Angers" userId="5ed20dc4-837a-4d60-8932-2c212fdb9b6d" providerId="ADAL" clId="{45CE4F05-073E-43DC-84B4-53E3AC44B9FC}" dt="2021-11-03T21:46:44.318" v="3" actId="27636"/>
      <pc:docMkLst>
        <pc:docMk/>
      </pc:docMkLst>
      <pc:sldChg chg="modSp">
        <pc:chgData name="Crystal Angers" userId="5ed20dc4-837a-4d60-8932-2c212fdb9b6d" providerId="ADAL" clId="{45CE4F05-073E-43DC-84B4-53E3AC44B9FC}" dt="2021-11-03T21:46:44.318" v="3" actId="27636"/>
        <pc:sldMkLst>
          <pc:docMk/>
          <pc:sldMk cId="2798370039" sldId="262"/>
        </pc:sldMkLst>
        <pc:spChg chg="mod">
          <ac:chgData name="Crystal Angers" userId="5ed20dc4-837a-4d60-8932-2c212fdb9b6d" providerId="ADAL" clId="{45CE4F05-073E-43DC-84B4-53E3AC44B9FC}" dt="2021-11-03T21:46:44.318" v="3" actId="27636"/>
          <ac:spMkLst>
            <pc:docMk/>
            <pc:sldMk cId="2798370039" sldId="262"/>
            <ac:spMk id="3" creationId="{F08B7479-9132-4259-90EC-BA764831B435}"/>
          </ac:spMkLst>
        </pc:spChg>
      </pc:sldChg>
      <pc:sldChg chg="del">
        <pc:chgData name="Crystal Angers" userId="5ed20dc4-837a-4d60-8932-2c212fdb9b6d" providerId="ADAL" clId="{45CE4F05-073E-43DC-84B4-53E3AC44B9FC}" dt="2021-11-03T21:46:37.112" v="1" actId="2696"/>
        <pc:sldMkLst>
          <pc:docMk/>
          <pc:sldMk cId="1550798117" sldId="276"/>
        </pc:sldMkLst>
      </pc:sldChg>
      <pc:sldChg chg="add">
        <pc:chgData name="Crystal Angers" userId="5ed20dc4-837a-4d60-8932-2c212fdb9b6d" providerId="ADAL" clId="{45CE4F05-073E-43DC-84B4-53E3AC44B9FC}" dt="2021-11-03T21:46:29.165" v="0"/>
        <pc:sldMkLst>
          <pc:docMk/>
          <pc:sldMk cId="2692329710" sldId="290"/>
        </pc:sldMkLst>
      </pc:sldChg>
    </pc:docChg>
  </pc:docChgLst>
  <pc:docChgLst>
    <pc:chgData name="Jeff Richer" userId="e07438038e8fc8d2" providerId="LiveId" clId="{3A997D21-A031-4EC2-B3E4-896115C96E4A}"/>
    <pc:docChg chg="addSld delSld modSld">
      <pc:chgData name="Jeff Richer" userId="e07438038e8fc8d2" providerId="LiveId" clId="{3A997D21-A031-4EC2-B3E4-896115C96E4A}" dt="2021-11-02T15:51:47.140" v="47" actId="20577"/>
      <pc:docMkLst>
        <pc:docMk/>
      </pc:docMkLst>
      <pc:sldChg chg="modSp del mod">
        <pc:chgData name="Jeff Richer" userId="e07438038e8fc8d2" providerId="LiveId" clId="{3A997D21-A031-4EC2-B3E4-896115C96E4A}" dt="2021-11-02T15:51:47.140" v="47" actId="20577"/>
        <pc:sldMkLst>
          <pc:docMk/>
          <pc:sldMk cId="1258266587" sldId="264"/>
        </pc:sldMkLst>
        <pc:spChg chg="mod">
          <ac:chgData name="Jeff Richer" userId="e07438038e8fc8d2" providerId="LiveId" clId="{3A997D21-A031-4EC2-B3E4-896115C96E4A}" dt="2021-11-02T15:51:47.140" v="47" actId="20577"/>
          <ac:spMkLst>
            <pc:docMk/>
            <pc:sldMk cId="1258266587" sldId="264"/>
            <ac:spMk id="2" creationId="{B09264C9-A5F0-9A4A-A082-6A2CCDA97F17}"/>
          </ac:spMkLst>
        </pc:spChg>
      </pc:sldChg>
      <pc:sldChg chg="del">
        <pc:chgData name="Jeff Richer" userId="e07438038e8fc8d2" providerId="LiveId" clId="{3A997D21-A031-4EC2-B3E4-896115C96E4A}" dt="2021-11-02T15:50:18.607" v="3" actId="47"/>
        <pc:sldMkLst>
          <pc:docMk/>
          <pc:sldMk cId="542250108" sldId="265"/>
        </pc:sldMkLst>
      </pc:sldChg>
      <pc:sldChg chg="del">
        <pc:chgData name="Jeff Richer" userId="e07438038e8fc8d2" providerId="LiveId" clId="{3A997D21-A031-4EC2-B3E4-896115C96E4A}" dt="2021-11-02T15:50:18.607" v="3" actId="47"/>
        <pc:sldMkLst>
          <pc:docMk/>
          <pc:sldMk cId="2308316417" sldId="266"/>
        </pc:sldMkLst>
      </pc:sldChg>
      <pc:sldChg chg="del">
        <pc:chgData name="Jeff Richer" userId="e07438038e8fc8d2" providerId="LiveId" clId="{3A997D21-A031-4EC2-B3E4-896115C96E4A}" dt="2021-11-02T15:50:18.607" v="3" actId="47"/>
        <pc:sldMkLst>
          <pc:docMk/>
          <pc:sldMk cId="2547815312" sldId="267"/>
        </pc:sldMkLst>
      </pc:sldChg>
      <pc:sldChg chg="del">
        <pc:chgData name="Jeff Richer" userId="e07438038e8fc8d2" providerId="LiveId" clId="{3A997D21-A031-4EC2-B3E4-896115C96E4A}" dt="2021-11-02T15:50:18.607" v="3" actId="47"/>
        <pc:sldMkLst>
          <pc:docMk/>
          <pc:sldMk cId="1822648871" sldId="268"/>
        </pc:sldMkLst>
      </pc:sldChg>
      <pc:sldChg chg="del">
        <pc:chgData name="Jeff Richer" userId="e07438038e8fc8d2" providerId="LiveId" clId="{3A997D21-A031-4EC2-B3E4-896115C96E4A}" dt="2021-11-02T15:50:18.607" v="3" actId="47"/>
        <pc:sldMkLst>
          <pc:docMk/>
          <pc:sldMk cId="3016012138" sldId="269"/>
        </pc:sldMkLst>
      </pc:sldChg>
      <pc:sldChg chg="del">
        <pc:chgData name="Jeff Richer" userId="e07438038e8fc8d2" providerId="LiveId" clId="{3A997D21-A031-4EC2-B3E4-896115C96E4A}" dt="2021-11-02T15:50:18.607" v="3" actId="47"/>
        <pc:sldMkLst>
          <pc:docMk/>
          <pc:sldMk cId="202694377" sldId="270"/>
        </pc:sldMkLst>
      </pc:sldChg>
      <pc:sldChg chg="del">
        <pc:chgData name="Jeff Richer" userId="e07438038e8fc8d2" providerId="LiveId" clId="{3A997D21-A031-4EC2-B3E4-896115C96E4A}" dt="2021-11-02T15:50:18.607" v="3" actId="47"/>
        <pc:sldMkLst>
          <pc:docMk/>
          <pc:sldMk cId="3160992372" sldId="271"/>
        </pc:sldMkLst>
      </pc:sldChg>
      <pc:sldChg chg="del">
        <pc:chgData name="Jeff Richer" userId="e07438038e8fc8d2" providerId="LiveId" clId="{3A997D21-A031-4EC2-B3E4-896115C96E4A}" dt="2021-11-02T15:50:18.607" v="3" actId="47"/>
        <pc:sldMkLst>
          <pc:docMk/>
          <pc:sldMk cId="1308704458" sldId="272"/>
        </pc:sldMkLst>
      </pc:sldChg>
      <pc:sldChg chg="del">
        <pc:chgData name="Jeff Richer" userId="e07438038e8fc8d2" providerId="LiveId" clId="{3A997D21-A031-4EC2-B3E4-896115C96E4A}" dt="2021-11-02T15:50:18.607" v="3" actId="47"/>
        <pc:sldMkLst>
          <pc:docMk/>
          <pc:sldMk cId="2578306606" sldId="273"/>
        </pc:sldMkLst>
      </pc:sldChg>
      <pc:sldChg chg="modSp mod">
        <pc:chgData name="Jeff Richer" userId="e07438038e8fc8d2" providerId="LiveId" clId="{3A997D21-A031-4EC2-B3E4-896115C96E4A}" dt="2021-11-02T15:51:21.804" v="22" actId="20577"/>
        <pc:sldMkLst>
          <pc:docMk/>
          <pc:sldMk cId="1550798117" sldId="276"/>
        </pc:sldMkLst>
        <pc:spChg chg="mod">
          <ac:chgData name="Jeff Richer" userId="e07438038e8fc8d2" providerId="LiveId" clId="{3A997D21-A031-4EC2-B3E4-896115C96E4A}" dt="2021-11-02T15:51:21.804" v="22" actId="20577"/>
          <ac:spMkLst>
            <pc:docMk/>
            <pc:sldMk cId="1550798117" sldId="276"/>
            <ac:spMk id="2" creationId="{00000000-0000-0000-0000-000000000000}"/>
          </ac:spMkLst>
        </pc:spChg>
      </pc:sldChg>
      <pc:sldChg chg="del">
        <pc:chgData name="Jeff Richer" userId="e07438038e8fc8d2" providerId="LiveId" clId="{3A997D21-A031-4EC2-B3E4-896115C96E4A}" dt="2021-10-27T14:34:29.959" v="0" actId="47"/>
        <pc:sldMkLst>
          <pc:docMk/>
          <pc:sldMk cId="3422493412" sldId="277"/>
        </pc:sldMkLst>
      </pc:sldChg>
      <pc:sldChg chg="add del">
        <pc:chgData name="Jeff Richer" userId="e07438038e8fc8d2" providerId="LiveId" clId="{3A997D21-A031-4EC2-B3E4-896115C96E4A}" dt="2021-11-02T15:50:09.661" v="2"/>
        <pc:sldMkLst>
          <pc:docMk/>
          <pc:sldMk cId="1985280696" sldId="288"/>
        </pc:sldMkLst>
      </pc:sldChg>
      <pc:sldChg chg="add del">
        <pc:chgData name="Jeff Richer" userId="e07438038e8fc8d2" providerId="LiveId" clId="{3A997D21-A031-4EC2-B3E4-896115C96E4A}" dt="2021-11-02T15:50:09.661" v="2"/>
        <pc:sldMkLst>
          <pc:docMk/>
          <pc:sldMk cId="1047732176" sldId="289"/>
        </pc:sldMkLst>
      </pc:sldChg>
      <pc:sldChg chg="add del">
        <pc:chgData name="Jeff Richer" userId="e07438038e8fc8d2" providerId="LiveId" clId="{3A997D21-A031-4EC2-B3E4-896115C96E4A}" dt="2021-11-02T15:50:09.661" v="2"/>
        <pc:sldMkLst>
          <pc:docMk/>
          <pc:sldMk cId="267325252" sldId="290"/>
        </pc:sldMkLst>
      </pc:sldChg>
      <pc:sldChg chg="add del">
        <pc:chgData name="Jeff Richer" userId="e07438038e8fc8d2" providerId="LiveId" clId="{3A997D21-A031-4EC2-B3E4-896115C96E4A}" dt="2021-11-02T15:50:09.661" v="2"/>
        <pc:sldMkLst>
          <pc:docMk/>
          <pc:sldMk cId="1959196016" sldId="291"/>
        </pc:sldMkLst>
      </pc:sldChg>
      <pc:sldChg chg="add del">
        <pc:chgData name="Jeff Richer" userId="e07438038e8fc8d2" providerId="LiveId" clId="{3A997D21-A031-4EC2-B3E4-896115C96E4A}" dt="2021-11-02T15:50:09.661" v="2"/>
        <pc:sldMkLst>
          <pc:docMk/>
          <pc:sldMk cId="945222127" sldId="292"/>
        </pc:sldMkLst>
      </pc:sldChg>
      <pc:sldChg chg="add del">
        <pc:chgData name="Jeff Richer" userId="e07438038e8fc8d2" providerId="LiveId" clId="{3A997D21-A031-4EC2-B3E4-896115C96E4A}" dt="2021-11-02T15:50:09.661" v="2"/>
        <pc:sldMkLst>
          <pc:docMk/>
          <pc:sldMk cId="2762078173" sldId="293"/>
        </pc:sldMkLst>
      </pc:sldChg>
      <pc:sldChg chg="add del">
        <pc:chgData name="Jeff Richer" userId="e07438038e8fc8d2" providerId="LiveId" clId="{3A997D21-A031-4EC2-B3E4-896115C96E4A}" dt="2021-11-02T15:50:09.661" v="2"/>
        <pc:sldMkLst>
          <pc:docMk/>
          <pc:sldMk cId="4237187913" sldId="294"/>
        </pc:sldMkLst>
      </pc:sldChg>
      <pc:sldChg chg="add del">
        <pc:chgData name="Jeff Richer" userId="e07438038e8fc8d2" providerId="LiveId" clId="{3A997D21-A031-4EC2-B3E4-896115C96E4A}" dt="2021-11-02T15:50:09.661" v="2"/>
        <pc:sldMkLst>
          <pc:docMk/>
          <pc:sldMk cId="2359239931" sldId="295"/>
        </pc:sldMkLst>
      </pc:sldChg>
      <pc:sldChg chg="add del">
        <pc:chgData name="Jeff Richer" userId="e07438038e8fc8d2" providerId="LiveId" clId="{3A997D21-A031-4EC2-B3E4-896115C96E4A}" dt="2021-11-02T15:50:09.661" v="2"/>
        <pc:sldMkLst>
          <pc:docMk/>
          <pc:sldMk cId="3608508638" sldId="296"/>
        </pc:sldMkLst>
      </pc:sldChg>
      <pc:sldChg chg="add del">
        <pc:chgData name="Jeff Richer" userId="e07438038e8fc8d2" providerId="LiveId" clId="{3A997D21-A031-4EC2-B3E4-896115C96E4A}" dt="2021-11-02T15:50:09.661" v="2"/>
        <pc:sldMkLst>
          <pc:docMk/>
          <pc:sldMk cId="2310957793" sldId="297"/>
        </pc:sldMkLst>
      </pc:sldChg>
      <pc:sldChg chg="add del">
        <pc:chgData name="Jeff Richer" userId="e07438038e8fc8d2" providerId="LiveId" clId="{3A997D21-A031-4EC2-B3E4-896115C96E4A}" dt="2021-11-02T15:50:09.661" v="2"/>
        <pc:sldMkLst>
          <pc:docMk/>
          <pc:sldMk cId="4261479801" sldId="298"/>
        </pc:sldMkLst>
      </pc:sldChg>
      <pc:sldChg chg="add del">
        <pc:chgData name="Jeff Richer" userId="e07438038e8fc8d2" providerId="LiveId" clId="{3A997D21-A031-4EC2-B3E4-896115C96E4A}" dt="2021-11-02T15:50:09.661" v="2"/>
        <pc:sldMkLst>
          <pc:docMk/>
          <pc:sldMk cId="3663013834" sldId="29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Ontario Medical</a:t>
            </a:r>
            <a:r>
              <a:rPr lang="en-US" baseline="0"/>
              <a:t> Physicists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OAMP</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'[AGM membership data.xlsx]Sheet1'!$A$4:$A$6</c:f>
              <c:numCache>
                <c:formatCode>General</c:formatCode>
                <c:ptCount val="3"/>
                <c:pt idx="0">
                  <c:v>2019</c:v>
                </c:pt>
                <c:pt idx="1">
                  <c:v>2020</c:v>
                </c:pt>
                <c:pt idx="2">
                  <c:v>2021</c:v>
                </c:pt>
              </c:numCache>
            </c:numRef>
          </c:cat>
          <c:val>
            <c:numRef>
              <c:f>'[AGM membership data.xlsx]Sheet1'!$B$4:$B$6</c:f>
              <c:numCache>
                <c:formatCode>General</c:formatCode>
                <c:ptCount val="3"/>
                <c:pt idx="0">
                  <c:v>107</c:v>
                </c:pt>
                <c:pt idx="1">
                  <c:v>99</c:v>
                </c:pt>
                <c:pt idx="2">
                  <c:v>94</c:v>
                </c:pt>
              </c:numCache>
            </c:numRef>
          </c:val>
          <c:extLst>
            <c:ext xmlns:c16="http://schemas.microsoft.com/office/drawing/2014/chart" uri="{C3380CC4-5D6E-409C-BE32-E72D297353CC}">
              <c16:uniqueId val="{00000000-8E2C-46BC-B178-289F05029FCA}"/>
            </c:ext>
          </c:extLst>
        </c:ser>
        <c:ser>
          <c:idx val="1"/>
          <c:order val="1"/>
          <c:tx>
            <c:v>ON CMPs</c:v>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'[AGM membership data.xlsx]Sheet1'!$A$4:$A$6</c:f>
              <c:numCache>
                <c:formatCode>General</c:formatCode>
                <c:ptCount val="3"/>
                <c:pt idx="0">
                  <c:v>2019</c:v>
                </c:pt>
                <c:pt idx="1">
                  <c:v>2020</c:v>
                </c:pt>
                <c:pt idx="2">
                  <c:v>2021</c:v>
                </c:pt>
              </c:numCache>
            </c:numRef>
          </c:cat>
          <c:val>
            <c:numRef>
              <c:f>'[AGM membership data.xlsx]Sheet1'!$C$4:$C$6</c:f>
              <c:numCache>
                <c:formatCode>General</c:formatCode>
                <c:ptCount val="3"/>
                <c:pt idx="1">
                  <c:v>144</c:v>
                </c:pt>
                <c:pt idx="2">
                  <c:v>117</c:v>
                </c:pt>
              </c:numCache>
            </c:numRef>
          </c:val>
          <c:extLst>
            <c:ext xmlns:c16="http://schemas.microsoft.com/office/drawing/2014/chart" uri="{C3380CC4-5D6E-409C-BE32-E72D297353CC}">
              <c16:uniqueId val="{00000001-8E2C-46BC-B178-289F05029FCA}"/>
            </c:ext>
          </c:extLst>
        </c:ser>
        <c:ser>
          <c:idx val="2"/>
          <c:order val="2"/>
          <c:tx>
            <c:v>ON COMP</c:v>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'[AGM membership data.xlsx]Sheet1'!$A$4:$A$6</c:f>
              <c:numCache>
                <c:formatCode>General</c:formatCode>
                <c:ptCount val="3"/>
                <c:pt idx="0">
                  <c:v>2019</c:v>
                </c:pt>
                <c:pt idx="1">
                  <c:v>2020</c:v>
                </c:pt>
                <c:pt idx="2">
                  <c:v>2021</c:v>
                </c:pt>
              </c:numCache>
            </c:numRef>
          </c:cat>
          <c:val>
            <c:numRef>
              <c:f>'[AGM membership data.xlsx]Sheet1'!$D$4:$D$6</c:f>
              <c:numCache>
                <c:formatCode>General</c:formatCode>
                <c:ptCount val="3"/>
                <c:pt idx="0">
                  <c:v>183</c:v>
                </c:pt>
                <c:pt idx="1">
                  <c:v>265</c:v>
                </c:pt>
                <c:pt idx="2">
                  <c:v>182</c:v>
                </c:pt>
              </c:numCache>
            </c:numRef>
          </c:val>
          <c:extLst>
            <c:ext xmlns:c16="http://schemas.microsoft.com/office/drawing/2014/chart" uri="{C3380CC4-5D6E-409C-BE32-E72D297353CC}">
              <c16:uniqueId val="{00000002-8E2C-46BC-B178-289F05029FCA}"/>
            </c:ext>
          </c:extLst>
        </c:ser>
        <c:ser>
          <c:idx val="3"/>
          <c:order val="3"/>
          <c:tx>
            <c:v>COMP Directory</c:v>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'[AGM membership data.xlsx]Sheet1'!$A$4:$A$6</c:f>
              <c:numCache>
                <c:formatCode>General</c:formatCode>
                <c:ptCount val="3"/>
                <c:pt idx="0">
                  <c:v>2019</c:v>
                </c:pt>
                <c:pt idx="1">
                  <c:v>2020</c:v>
                </c:pt>
                <c:pt idx="2">
                  <c:v>2021</c:v>
                </c:pt>
              </c:numCache>
            </c:numRef>
          </c:cat>
          <c:val>
            <c:numRef>
              <c:f>'[AGM membership data.xlsx]Sheet1'!$E$4:$E$6</c:f>
              <c:numCache>
                <c:formatCode>General</c:formatCode>
                <c:ptCount val="3"/>
                <c:pt idx="2">
                  <c:v>251</c:v>
                </c:pt>
              </c:numCache>
            </c:numRef>
          </c:val>
          <c:extLst>
            <c:ext xmlns:c16="http://schemas.microsoft.com/office/drawing/2014/chart" uri="{C3380CC4-5D6E-409C-BE32-E72D297353CC}">
              <c16:uniqueId val="{00000003-8E2C-46BC-B178-289F05029FCA}"/>
            </c:ext>
          </c:extLst>
        </c:ser>
        <c:dLbls>
          <c:showLegendKey val="0"/>
          <c:showVal val="0"/>
          <c:showCatName val="0"/>
          <c:showSerName val="0"/>
          <c:showPercent val="0"/>
          <c:showBubbleSize val="0"/>
        </c:dLbls>
        <c:gapWidth val="219"/>
        <c:overlap val="-27"/>
        <c:axId val="865123023"/>
        <c:axId val="865128015"/>
      </c:barChart>
      <c:catAx>
        <c:axId val="865123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5128015"/>
        <c:crosses val="autoZero"/>
        <c:auto val="1"/>
        <c:lblAlgn val="ctr"/>
        <c:lblOffset val="100"/>
        <c:noMultiLvlLbl val="0"/>
      </c:catAx>
      <c:valAx>
        <c:axId val="8651280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65123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12C47033-9758-4B52-A26B-4EEED2E2F8A1}" type="datetimeFigureOut">
              <a:rPr lang="en-CA" smtClean="0"/>
              <a:t>2021-11-03</a:t>
            </a:fld>
            <a:endParaRPr lang="en-CA"/>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83200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2021-11-03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Tree>
    <p:extLst>
      <p:ext uri="{BB962C8B-B14F-4D97-AF65-F5344CB8AC3E}">
        <p14:creationId xmlns:p14="http://schemas.microsoft.com/office/powerpoint/2010/main" val="82436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2021-11-03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Tree>
    <p:extLst>
      <p:ext uri="{BB962C8B-B14F-4D97-AF65-F5344CB8AC3E}">
        <p14:creationId xmlns:p14="http://schemas.microsoft.com/office/powerpoint/2010/main" val="42558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C47033-9758-4B52-A26B-4EEED2E2F8A1}" type="datetimeFigureOut">
              <a:rPr lang="en-CA" smtClean="0"/>
              <a:t>2021-11-03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
        <p:nvSpPr>
          <p:cNvPr id="7" name="Date Placeholder 2">
            <a:extLst>
              <a:ext uri="{FF2B5EF4-FFF2-40B4-BE49-F238E27FC236}">
                <a16:creationId xmlns:a16="http://schemas.microsoft.com/office/drawing/2014/main" id="{608BDB3E-3A44-4B37-9116-92EB10D32725}"/>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2021-11-03</a:t>
            </a:fld>
            <a:endParaRPr lang="en-CA"/>
          </a:p>
        </p:txBody>
      </p:sp>
      <p:pic>
        <p:nvPicPr>
          <p:cNvPr id="8" name="Picture 7">
            <a:extLst>
              <a:ext uri="{FF2B5EF4-FFF2-40B4-BE49-F238E27FC236}">
                <a16:creationId xmlns:a16="http://schemas.microsoft.com/office/drawing/2014/main" id="{A2508145-6963-4383-B81B-DBAE9B27002B}"/>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9" name="Picture 8">
            <a:extLst>
              <a:ext uri="{FF2B5EF4-FFF2-40B4-BE49-F238E27FC236}">
                <a16:creationId xmlns:a16="http://schemas.microsoft.com/office/drawing/2014/main" id="{B9CAC004-6ACD-4597-A1A6-3C49B73DF4A8}"/>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0" name="Straight Connector 9">
            <a:extLst>
              <a:ext uri="{FF2B5EF4-FFF2-40B4-BE49-F238E27FC236}">
                <a16:creationId xmlns:a16="http://schemas.microsoft.com/office/drawing/2014/main" id="{A01DD694-4101-4173-8B2C-574B6AE91812}"/>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224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C47033-9758-4B52-A26B-4EEED2E2F8A1}" type="datetimeFigureOut">
              <a:rPr lang="en-CA" smtClean="0"/>
              <a:t>2021-11-03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74D4933-168F-4B59-941C-E03DB13F1103}" type="slidenum">
              <a:rPr lang="en-CA" smtClean="0"/>
              <a:t>‹#›</a:t>
            </a:fld>
            <a:endParaRPr lang="en-CA"/>
          </a:p>
        </p:txBody>
      </p:sp>
      <p:sp>
        <p:nvSpPr>
          <p:cNvPr id="7" name="Date Placeholder 2">
            <a:extLst>
              <a:ext uri="{FF2B5EF4-FFF2-40B4-BE49-F238E27FC236}">
                <a16:creationId xmlns:a16="http://schemas.microsoft.com/office/drawing/2014/main" id="{AEAA0318-2B9C-4850-A40C-3B52AE0B1241}"/>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2021-11-03</a:t>
            </a:fld>
            <a:endParaRPr lang="en-CA"/>
          </a:p>
        </p:txBody>
      </p:sp>
      <p:pic>
        <p:nvPicPr>
          <p:cNvPr id="8" name="Picture 7">
            <a:extLst>
              <a:ext uri="{FF2B5EF4-FFF2-40B4-BE49-F238E27FC236}">
                <a16:creationId xmlns:a16="http://schemas.microsoft.com/office/drawing/2014/main" id="{2F3DDFF0-0B07-48A5-848A-643ADBE22E45}"/>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9" name="Picture 8">
            <a:extLst>
              <a:ext uri="{FF2B5EF4-FFF2-40B4-BE49-F238E27FC236}">
                <a16:creationId xmlns:a16="http://schemas.microsoft.com/office/drawing/2014/main" id="{ABC2415C-8977-4524-8CD1-455011450D42}"/>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0" name="Straight Connector 9">
            <a:extLst>
              <a:ext uri="{FF2B5EF4-FFF2-40B4-BE49-F238E27FC236}">
                <a16:creationId xmlns:a16="http://schemas.microsoft.com/office/drawing/2014/main" id="{F673969C-4D29-4221-99EC-0102D5E92DC8}"/>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022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C47033-9758-4B52-A26B-4EEED2E2F8A1}" type="datetimeFigureOut">
              <a:rPr lang="en-CA" smtClean="0"/>
              <a:t>2021-11-03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74D4933-168F-4B59-941C-E03DB13F1103}" type="slidenum">
              <a:rPr lang="en-CA" smtClean="0"/>
              <a:t>‹#›</a:t>
            </a:fld>
            <a:endParaRPr lang="en-CA"/>
          </a:p>
        </p:txBody>
      </p:sp>
      <p:sp>
        <p:nvSpPr>
          <p:cNvPr id="8" name="Date Placeholder 2">
            <a:extLst>
              <a:ext uri="{FF2B5EF4-FFF2-40B4-BE49-F238E27FC236}">
                <a16:creationId xmlns:a16="http://schemas.microsoft.com/office/drawing/2014/main" id="{AB6A4745-0A2D-417F-9102-06E665EE19FC}"/>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2021-11-03</a:t>
            </a:fld>
            <a:endParaRPr lang="en-CA"/>
          </a:p>
        </p:txBody>
      </p:sp>
      <p:pic>
        <p:nvPicPr>
          <p:cNvPr id="9" name="Picture 8">
            <a:extLst>
              <a:ext uri="{FF2B5EF4-FFF2-40B4-BE49-F238E27FC236}">
                <a16:creationId xmlns:a16="http://schemas.microsoft.com/office/drawing/2014/main" id="{3099111F-ACD5-413F-BF21-0ECDD27FD657}"/>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10" name="Picture 9">
            <a:extLst>
              <a:ext uri="{FF2B5EF4-FFF2-40B4-BE49-F238E27FC236}">
                <a16:creationId xmlns:a16="http://schemas.microsoft.com/office/drawing/2014/main" id="{B17CCF9D-E4AC-4C83-AA9B-982A993D12F7}"/>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1" name="Straight Connector 10">
            <a:extLst>
              <a:ext uri="{FF2B5EF4-FFF2-40B4-BE49-F238E27FC236}">
                <a16:creationId xmlns:a16="http://schemas.microsoft.com/office/drawing/2014/main" id="{DD90427A-6B92-40DC-8470-3CB2B4170951}"/>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65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C47033-9758-4B52-A26B-4EEED2E2F8A1}" type="datetimeFigureOut">
              <a:rPr lang="en-CA" smtClean="0"/>
              <a:t>2021-11-03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74D4933-168F-4B59-941C-E03DB13F1103}" type="slidenum">
              <a:rPr lang="en-CA" smtClean="0"/>
              <a:t>‹#›</a:t>
            </a:fld>
            <a:endParaRPr lang="en-CA"/>
          </a:p>
        </p:txBody>
      </p:sp>
      <p:sp>
        <p:nvSpPr>
          <p:cNvPr id="11" name="Date Placeholder 2">
            <a:extLst>
              <a:ext uri="{FF2B5EF4-FFF2-40B4-BE49-F238E27FC236}">
                <a16:creationId xmlns:a16="http://schemas.microsoft.com/office/drawing/2014/main" id="{A81C724A-D052-44DA-A5C2-ED4201C87ED3}"/>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2021-11-03</a:t>
            </a:fld>
            <a:endParaRPr lang="en-CA"/>
          </a:p>
        </p:txBody>
      </p:sp>
      <p:pic>
        <p:nvPicPr>
          <p:cNvPr id="12" name="Picture 11">
            <a:extLst>
              <a:ext uri="{FF2B5EF4-FFF2-40B4-BE49-F238E27FC236}">
                <a16:creationId xmlns:a16="http://schemas.microsoft.com/office/drawing/2014/main" id="{5E125130-70AA-4DA4-93C6-7CF4CEFD9FE3}"/>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13" name="Picture 12">
            <a:extLst>
              <a:ext uri="{FF2B5EF4-FFF2-40B4-BE49-F238E27FC236}">
                <a16:creationId xmlns:a16="http://schemas.microsoft.com/office/drawing/2014/main" id="{B1704DA8-5644-4237-A71A-F744CD0572D5}"/>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14" name="Straight Connector 13">
            <a:extLst>
              <a:ext uri="{FF2B5EF4-FFF2-40B4-BE49-F238E27FC236}">
                <a16:creationId xmlns:a16="http://schemas.microsoft.com/office/drawing/2014/main" id="{D198C96F-2AB0-42D2-BEEF-8672881C3B2E}"/>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437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C47033-9758-4B52-A26B-4EEED2E2F8A1}" type="datetimeFigureOut">
              <a:rPr lang="en-CA" smtClean="0"/>
              <a:t>2021-11-03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74D4933-168F-4B59-941C-E03DB13F1103}" type="slidenum">
              <a:rPr lang="en-CA" smtClean="0"/>
              <a:t>‹#›</a:t>
            </a:fld>
            <a:endParaRPr lang="en-CA"/>
          </a:p>
        </p:txBody>
      </p:sp>
      <p:pic>
        <p:nvPicPr>
          <p:cNvPr id="7" name="Picture 6">
            <a:extLst>
              <a:ext uri="{FF2B5EF4-FFF2-40B4-BE49-F238E27FC236}">
                <a16:creationId xmlns:a16="http://schemas.microsoft.com/office/drawing/2014/main" id="{64F89B63-3A8C-48B5-B175-B5F2422B0B96}"/>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cxnSp>
        <p:nvCxnSpPr>
          <p:cNvPr id="8" name="Straight Connector 7">
            <a:extLst>
              <a:ext uri="{FF2B5EF4-FFF2-40B4-BE49-F238E27FC236}">
                <a16:creationId xmlns:a16="http://schemas.microsoft.com/office/drawing/2014/main" id="{E74E4C34-D2C4-4627-AFB0-A4338C6EF3B8}"/>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D8D4B8C4-867A-45B3-9ED4-A06B85226858}"/>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spTree>
    <p:extLst>
      <p:ext uri="{BB962C8B-B14F-4D97-AF65-F5344CB8AC3E}">
        <p14:creationId xmlns:p14="http://schemas.microsoft.com/office/powerpoint/2010/main" val="80407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47033-9758-4B52-A26B-4EEED2E2F8A1}" type="datetimeFigureOut">
              <a:rPr lang="en-CA" smtClean="0"/>
              <a:t>2021-11-03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74D4933-168F-4B59-941C-E03DB13F1103}" type="slidenum">
              <a:rPr lang="en-CA" smtClean="0"/>
              <a:t>‹#›</a:t>
            </a:fld>
            <a:endParaRPr lang="en-CA"/>
          </a:p>
        </p:txBody>
      </p:sp>
      <p:sp>
        <p:nvSpPr>
          <p:cNvPr id="5" name="Date Placeholder 2">
            <a:extLst>
              <a:ext uri="{FF2B5EF4-FFF2-40B4-BE49-F238E27FC236}">
                <a16:creationId xmlns:a16="http://schemas.microsoft.com/office/drawing/2014/main" id="{3BDCB111-B5D7-430F-8D04-C466CA71E7DD}"/>
              </a:ext>
            </a:extLst>
          </p:cNvPr>
          <p:cNvSpPr txBox="1">
            <a:spLocks/>
          </p:cNvSpPr>
          <p:nvPr userDrawn="1"/>
        </p:nvSpPr>
        <p:spPr>
          <a:xfrm>
            <a:off x="685800" y="6412447"/>
            <a:ext cx="4114800" cy="228600"/>
          </a:xfrm>
          <a:prstGeom prst="rect">
            <a:avLst/>
          </a:prstGeom>
        </p:spPr>
        <p:txBody>
          <a:bodyPr vert="horz" lIns="91440" tIns="45720" rIns="91440" bIns="45720" rtlCol="0" anchor="ctr"/>
          <a:lstStyle>
            <a:defPPr>
              <a:defRPr lang="en-US"/>
            </a:defPPr>
            <a:lvl1pPr marL="0" algn="l" defTabSz="457200" rtl="0" eaLnBrk="1" latinLnBrk="0" hangingPunct="1">
              <a:defRPr sz="950" kern="1200">
                <a:solidFill>
                  <a:schemeClr val="tx1">
                    <a:alpha val="8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2C47033-9758-4B52-A26B-4EEED2E2F8A1}" type="datetimeFigureOut">
              <a:rPr lang="en-CA" smtClean="0"/>
              <a:pPr/>
              <a:t>2021-11-03</a:t>
            </a:fld>
            <a:endParaRPr lang="en-CA"/>
          </a:p>
        </p:txBody>
      </p:sp>
      <p:pic>
        <p:nvPicPr>
          <p:cNvPr id="6" name="Picture 5">
            <a:extLst>
              <a:ext uri="{FF2B5EF4-FFF2-40B4-BE49-F238E27FC236}">
                <a16:creationId xmlns:a16="http://schemas.microsoft.com/office/drawing/2014/main" id="{18FFE5E4-06E2-4AD4-8F85-1FEEDA8C90B3}"/>
              </a:ext>
            </a:extLst>
          </p:cNvPr>
          <p:cNvPicPr>
            <a:picLocks noChangeAspect="1"/>
          </p:cNvPicPr>
          <p:nvPr userDrawn="1"/>
        </p:nvPicPr>
        <p:blipFill rotWithShape="1">
          <a:blip r:embed="rId2"/>
          <a:srcRect b="37884"/>
          <a:stretch/>
        </p:blipFill>
        <p:spPr>
          <a:xfrm>
            <a:off x="714906" y="6158080"/>
            <a:ext cx="2000219" cy="699920"/>
          </a:xfrm>
          <a:prstGeom prst="rect">
            <a:avLst/>
          </a:prstGeom>
        </p:spPr>
      </p:pic>
      <p:pic>
        <p:nvPicPr>
          <p:cNvPr id="7" name="Picture 6">
            <a:extLst>
              <a:ext uri="{FF2B5EF4-FFF2-40B4-BE49-F238E27FC236}">
                <a16:creationId xmlns:a16="http://schemas.microsoft.com/office/drawing/2014/main" id="{3D6C978C-6F48-4AEA-A25C-DCD0C992F94E}"/>
              </a:ext>
            </a:extLst>
          </p:cNvPr>
          <p:cNvPicPr>
            <a:picLocks noChangeAspect="1"/>
          </p:cNvPicPr>
          <p:nvPr userDrawn="1"/>
        </p:nvPicPr>
        <p:blipFill rotWithShape="1">
          <a:blip r:embed="rId2"/>
          <a:srcRect t="57845"/>
          <a:stretch/>
        </p:blipFill>
        <p:spPr>
          <a:xfrm>
            <a:off x="2662534" y="6306637"/>
            <a:ext cx="2000219" cy="474997"/>
          </a:xfrm>
          <a:prstGeom prst="rect">
            <a:avLst/>
          </a:prstGeom>
        </p:spPr>
      </p:pic>
      <p:cxnSp>
        <p:nvCxnSpPr>
          <p:cNvPr id="8" name="Straight Connector 7">
            <a:extLst>
              <a:ext uri="{FF2B5EF4-FFF2-40B4-BE49-F238E27FC236}">
                <a16:creationId xmlns:a16="http://schemas.microsoft.com/office/drawing/2014/main" id="{8339E2E0-54C7-428B-BE08-90AC279379BE}"/>
              </a:ext>
            </a:extLst>
          </p:cNvPr>
          <p:cNvCxnSpPr/>
          <p:nvPr userDrawn="1"/>
        </p:nvCxnSpPr>
        <p:spPr>
          <a:xfrm>
            <a:off x="825931" y="6232358"/>
            <a:ext cx="10515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222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12C47033-9758-4B52-A26B-4EEED2E2F8A1}" type="datetimeFigureOut">
              <a:rPr lang="en-CA" smtClean="0"/>
              <a:t>2021-11-03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82995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12C47033-9758-4B52-A26B-4EEED2E2F8A1}" type="datetimeFigureOut">
              <a:rPr lang="en-CA" smtClean="0"/>
              <a:t>2021-11-03</a:t>
            </a:fld>
            <a:endParaRPr lang="en-CA"/>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CA"/>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236964960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12C47033-9758-4B52-A26B-4EEED2E2F8A1}" type="datetimeFigureOut">
              <a:rPr lang="en-CA" smtClean="0"/>
              <a:t>2021-11-03</a:t>
            </a:fld>
            <a:endParaRPr lang="en-CA"/>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CA"/>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74D4933-168F-4B59-941C-E03DB13F1103}" type="slidenum">
              <a:rPr lang="en-CA" smtClean="0"/>
              <a:t>‹#›</a:t>
            </a:fld>
            <a:endParaRPr lang="en-CA"/>
          </a:p>
        </p:txBody>
      </p:sp>
    </p:spTree>
    <p:extLst>
      <p:ext uri="{BB962C8B-B14F-4D97-AF65-F5344CB8AC3E}">
        <p14:creationId xmlns:p14="http://schemas.microsoft.com/office/powerpoint/2010/main" val="1188624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p:txBody>
          <a:bodyPr/>
          <a:lstStyle/>
          <a:p>
            <a:r>
              <a:rPr lang="en-US" dirty="0"/>
              <a:t>OAMP 2021 AGM</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p:txBody>
          <a:bodyPr/>
          <a:lstStyle/>
          <a:p>
            <a:r>
              <a:rPr lang="en-US" dirty="0"/>
              <a:t>Wednesday November 3, 2021</a:t>
            </a:r>
          </a:p>
          <a:p>
            <a:r>
              <a:rPr lang="en-US" dirty="0"/>
              <a:t>Virtual Meeting</a:t>
            </a:r>
            <a:endParaRPr lang="en-CA" dirty="0"/>
          </a:p>
        </p:txBody>
      </p:sp>
    </p:spTree>
    <p:extLst>
      <p:ext uri="{BB962C8B-B14F-4D97-AF65-F5344CB8AC3E}">
        <p14:creationId xmlns:p14="http://schemas.microsoft.com/office/powerpoint/2010/main" val="353513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3877-DB09-C64D-A5FA-02A162421488}"/>
              </a:ext>
            </a:extLst>
          </p:cNvPr>
          <p:cNvSpPr>
            <a:spLocks noGrp="1"/>
          </p:cNvSpPr>
          <p:nvPr>
            <p:ph type="title"/>
          </p:nvPr>
        </p:nvSpPr>
        <p:spPr/>
        <p:txBody>
          <a:bodyPr/>
          <a:lstStyle/>
          <a:p>
            <a:r>
              <a:rPr lang="en-CA" i="1" dirty="0"/>
              <a:t>Emerging Trends in Ontario</a:t>
            </a:r>
            <a:br>
              <a:rPr lang="en-CA" dirty="0"/>
            </a:br>
            <a:endParaRPr lang="en-US" dirty="0"/>
          </a:p>
        </p:txBody>
      </p:sp>
      <p:sp>
        <p:nvSpPr>
          <p:cNvPr id="3" name="Content Placeholder 2">
            <a:extLst>
              <a:ext uri="{FF2B5EF4-FFF2-40B4-BE49-F238E27FC236}">
                <a16:creationId xmlns:a16="http://schemas.microsoft.com/office/drawing/2014/main" id="{A66A587C-E22E-6344-8BEB-69FDE42B884C}"/>
              </a:ext>
            </a:extLst>
          </p:cNvPr>
          <p:cNvSpPr>
            <a:spLocks noGrp="1"/>
          </p:cNvSpPr>
          <p:nvPr>
            <p:ph idx="1"/>
          </p:nvPr>
        </p:nvSpPr>
        <p:spPr/>
        <p:txBody>
          <a:bodyPr>
            <a:normAutofit fontScale="70000" lnSpcReduction="20000"/>
          </a:bodyPr>
          <a:lstStyle/>
          <a:p>
            <a:pPr marL="0" indent="0">
              <a:buNone/>
            </a:pPr>
            <a:r>
              <a:rPr lang="en-CA" dirty="0"/>
              <a:t>The reform of professional self-regulation in BC has attracted significant attention from other provincial regulators across Canada. Ontario is no exception.</a:t>
            </a:r>
          </a:p>
          <a:p>
            <a:pPr lvl="1"/>
            <a:endParaRPr lang="en-CA" dirty="0"/>
          </a:p>
          <a:p>
            <a:pPr marL="4572" lvl="1" indent="0">
              <a:buNone/>
            </a:pPr>
            <a:r>
              <a:rPr lang="en-CA" dirty="0"/>
              <a:t>While the Ontario Government has not taken any concrete steps to begin or signal its intention to pursue substantial reform of professional self- regulation, specifically for health professions, there is nevertheless interest within the Ministry of Health.</a:t>
            </a:r>
          </a:p>
          <a:p>
            <a:pPr lvl="1"/>
            <a:endParaRPr lang="en-CA" dirty="0"/>
          </a:p>
          <a:p>
            <a:pPr marL="4572" lvl="1" indent="0">
              <a:buNone/>
            </a:pPr>
            <a:r>
              <a:rPr lang="en-CA" dirty="0"/>
              <a:t>The Ministry of Health is developing a College Performance Measurement Framework (CPMF), which Ontario’s 26 regulatory health colleges are expected to implement and report to the ministry on accountability, public trust, performance improvement and modernization of the workforce.</a:t>
            </a:r>
          </a:p>
          <a:p>
            <a:pPr lvl="1"/>
            <a:endParaRPr lang="en-CA" dirty="0"/>
          </a:p>
          <a:p>
            <a:pPr marL="4572" lvl="1" indent="0">
              <a:buNone/>
            </a:pPr>
            <a:r>
              <a:rPr lang="en-CA" dirty="0"/>
              <a:t>Once implemented, CPMF will provide the Ministry of Health with detailed information on the performance of the regulatory health colleges, which may be used in assessing any proposed regulatory reforms on consolidation of colleges.</a:t>
            </a:r>
          </a:p>
          <a:p>
            <a:pPr lvl="1"/>
            <a:endParaRPr lang="en-CA" dirty="0"/>
          </a:p>
          <a:p>
            <a:pPr marL="4572" lvl="1" indent="0">
              <a:buNone/>
            </a:pPr>
            <a:r>
              <a:rPr lang="en-CA" dirty="0"/>
              <a:t>Given the McMaster Health Forum evaluations of 2017 and 2019, the ongoing Ministry of Health CPMF initiative, and the British Columbia government’s 2020 plan to overhaul its health regulatory system, one should anticipate that post-pandemic Ontario may move forward with an effort to reform its own system.</a:t>
            </a:r>
          </a:p>
          <a:p>
            <a:endParaRPr lang="en-US" dirty="0"/>
          </a:p>
        </p:txBody>
      </p:sp>
    </p:spTree>
    <p:extLst>
      <p:ext uri="{BB962C8B-B14F-4D97-AF65-F5344CB8AC3E}">
        <p14:creationId xmlns:p14="http://schemas.microsoft.com/office/powerpoint/2010/main" val="3160992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8708-3FEF-9148-A609-7841DD5457E8}"/>
              </a:ext>
            </a:extLst>
          </p:cNvPr>
          <p:cNvSpPr>
            <a:spLocks noGrp="1"/>
          </p:cNvSpPr>
          <p:nvPr>
            <p:ph type="title"/>
          </p:nvPr>
        </p:nvSpPr>
        <p:spPr/>
        <p:txBody>
          <a:bodyPr/>
          <a:lstStyle/>
          <a:p>
            <a:r>
              <a:rPr lang="en-CA" b="1" dirty="0"/>
              <a:t>Phase 1–Intelligence Gathering</a:t>
            </a:r>
            <a:br>
              <a:rPr lang="en-CA" b="1" dirty="0"/>
            </a:br>
            <a:endParaRPr lang="en-US" dirty="0"/>
          </a:p>
        </p:txBody>
      </p:sp>
      <p:sp>
        <p:nvSpPr>
          <p:cNvPr id="3" name="Content Placeholder 2">
            <a:extLst>
              <a:ext uri="{FF2B5EF4-FFF2-40B4-BE49-F238E27FC236}">
                <a16:creationId xmlns:a16="http://schemas.microsoft.com/office/drawing/2014/main" id="{76CB3730-559E-C54F-9651-DC8C2B9444BB}"/>
              </a:ext>
            </a:extLst>
          </p:cNvPr>
          <p:cNvSpPr>
            <a:spLocks noGrp="1"/>
          </p:cNvSpPr>
          <p:nvPr>
            <p:ph idx="1"/>
          </p:nvPr>
        </p:nvSpPr>
        <p:spPr/>
        <p:txBody>
          <a:bodyPr>
            <a:normAutofit lnSpcReduction="10000"/>
          </a:bodyPr>
          <a:lstStyle/>
          <a:p>
            <a:r>
              <a:rPr lang="en-CA" dirty="0"/>
              <a:t>This would include the implementation of a focused engagement plan with key decision-makers and staff within the Ministry of Health and other relevant offices, and would be intended to provide both Counsel and OAMP with additional clarity prior to embarking on a more extensive government relations effort regardless of the proposed option.</a:t>
            </a:r>
          </a:p>
          <a:p>
            <a:endParaRPr lang="en-CA" dirty="0"/>
          </a:p>
          <a:p>
            <a:r>
              <a:rPr lang="en-CA" i="1" dirty="0"/>
              <a:t>Estimated duration: </a:t>
            </a:r>
            <a:r>
              <a:rPr lang="en-CA" dirty="0"/>
              <a:t>3 months</a:t>
            </a:r>
          </a:p>
          <a:p>
            <a:r>
              <a:rPr lang="en-CA" i="1" dirty="0"/>
              <a:t>Estimated total cost (excluding taxes and administrative fees): </a:t>
            </a:r>
            <a:r>
              <a:rPr lang="en-CA" dirty="0"/>
              <a:t>$12,000 ($4,000 monthly</a:t>
            </a:r>
          </a:p>
          <a:p>
            <a:r>
              <a:rPr lang="en-CA" dirty="0"/>
              <a:t>retainer)</a:t>
            </a:r>
          </a:p>
          <a:p>
            <a:endParaRPr lang="en-CA" dirty="0"/>
          </a:p>
          <a:p>
            <a:endParaRPr lang="en-US" dirty="0"/>
          </a:p>
        </p:txBody>
      </p:sp>
    </p:spTree>
    <p:extLst>
      <p:ext uri="{BB962C8B-B14F-4D97-AF65-F5344CB8AC3E}">
        <p14:creationId xmlns:p14="http://schemas.microsoft.com/office/powerpoint/2010/main" val="1822648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E7FCA-E085-B442-92A5-CDD55D392AFB}"/>
              </a:ext>
            </a:extLst>
          </p:cNvPr>
          <p:cNvSpPr>
            <a:spLocks noGrp="1"/>
          </p:cNvSpPr>
          <p:nvPr>
            <p:ph type="title"/>
          </p:nvPr>
        </p:nvSpPr>
        <p:spPr/>
        <p:txBody>
          <a:bodyPr>
            <a:noAutofit/>
          </a:bodyPr>
          <a:lstStyle/>
          <a:p>
            <a:r>
              <a:rPr lang="en-CA" sz="4800" b="1" u="sng" dirty="0"/>
              <a:t>Phase 2 – Direct Advocacy and Policy Support</a:t>
            </a:r>
            <a:br>
              <a:rPr lang="en-CA" sz="4800" dirty="0"/>
            </a:br>
            <a:endParaRPr lang="en-US" sz="4800" dirty="0"/>
          </a:p>
        </p:txBody>
      </p:sp>
      <p:sp>
        <p:nvSpPr>
          <p:cNvPr id="3" name="Content Placeholder 2">
            <a:extLst>
              <a:ext uri="{FF2B5EF4-FFF2-40B4-BE49-F238E27FC236}">
                <a16:creationId xmlns:a16="http://schemas.microsoft.com/office/drawing/2014/main" id="{439D29CE-B997-9946-B97B-828680B64045}"/>
              </a:ext>
            </a:extLst>
          </p:cNvPr>
          <p:cNvSpPr>
            <a:spLocks noGrp="1"/>
          </p:cNvSpPr>
          <p:nvPr>
            <p:ph idx="1"/>
          </p:nvPr>
        </p:nvSpPr>
        <p:spPr/>
        <p:txBody>
          <a:bodyPr>
            <a:normAutofit fontScale="92500"/>
          </a:bodyPr>
          <a:lstStyle/>
          <a:p>
            <a:r>
              <a:rPr lang="en-CA" dirty="0"/>
              <a:t>Ongoing direct advocacy with targeted elected officials, political staff and civil service officials in the Ministry of Health and across the Ontario government;</a:t>
            </a:r>
          </a:p>
          <a:p>
            <a:r>
              <a:rPr lang="en-CA" dirty="0"/>
              <a:t>Policy development support and strategic advice;</a:t>
            </a:r>
          </a:p>
          <a:p>
            <a:r>
              <a:rPr lang="en-CA" dirty="0"/>
              <a:t>Government relations advocacy training, activation and coordination for OAMP leadership and members;</a:t>
            </a:r>
          </a:p>
          <a:p>
            <a:r>
              <a:rPr lang="en-CA" dirty="0"/>
              <a:t>Identification, engagement and mobilization of supportive third-party stakeholders;</a:t>
            </a:r>
          </a:p>
          <a:p>
            <a:r>
              <a:rPr lang="en-CA" dirty="0"/>
              <a:t>Development of supporting materials and key messages;</a:t>
            </a:r>
          </a:p>
          <a:p>
            <a:r>
              <a:rPr lang="en-CA" dirty="0"/>
              <a:t>Regular meetings/conference calls with OAMP leadership and designated representatives;</a:t>
            </a:r>
          </a:p>
          <a:p>
            <a:r>
              <a:rPr lang="en-CA" dirty="0"/>
              <a:t>Oversight and management of the execution of the government relations action plan.</a:t>
            </a:r>
          </a:p>
          <a:p>
            <a:endParaRPr lang="en-CA" dirty="0"/>
          </a:p>
          <a:p>
            <a:endParaRPr lang="en-US" dirty="0"/>
          </a:p>
        </p:txBody>
      </p:sp>
    </p:spTree>
    <p:extLst>
      <p:ext uri="{BB962C8B-B14F-4D97-AF65-F5344CB8AC3E}">
        <p14:creationId xmlns:p14="http://schemas.microsoft.com/office/powerpoint/2010/main" val="3016012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013C-2DC3-AC47-9030-8C7BF80FF8B3}"/>
              </a:ext>
            </a:extLst>
          </p:cNvPr>
          <p:cNvSpPr>
            <a:spLocks noGrp="1"/>
          </p:cNvSpPr>
          <p:nvPr>
            <p:ph type="title"/>
          </p:nvPr>
        </p:nvSpPr>
        <p:spPr/>
        <p:txBody>
          <a:bodyPr/>
          <a:lstStyle/>
          <a:p>
            <a:r>
              <a:rPr lang="en-US" dirty="0"/>
              <a:t>Counsel’s Recommended Scenarios</a:t>
            </a:r>
          </a:p>
        </p:txBody>
      </p:sp>
      <p:sp>
        <p:nvSpPr>
          <p:cNvPr id="3" name="Content Placeholder 2">
            <a:extLst>
              <a:ext uri="{FF2B5EF4-FFF2-40B4-BE49-F238E27FC236}">
                <a16:creationId xmlns:a16="http://schemas.microsoft.com/office/drawing/2014/main" id="{D6B1A3DA-2481-8E44-84B5-16C48F46DB7B}"/>
              </a:ext>
            </a:extLst>
          </p:cNvPr>
          <p:cNvSpPr>
            <a:spLocks noGrp="1"/>
          </p:cNvSpPr>
          <p:nvPr>
            <p:ph idx="1"/>
          </p:nvPr>
        </p:nvSpPr>
        <p:spPr/>
        <p:txBody>
          <a:bodyPr>
            <a:normAutofit fontScale="92500" lnSpcReduction="10000"/>
          </a:bodyPr>
          <a:lstStyle/>
          <a:p>
            <a:r>
              <a:rPr lang="en-CA" b="1" dirty="0"/>
              <a:t>Scenario A – Professional Self-Regulation under the </a:t>
            </a:r>
            <a:r>
              <a:rPr lang="en-CA" b="1" i="1" dirty="0"/>
              <a:t>RHPA </a:t>
            </a:r>
            <a:endParaRPr lang="en-CA" b="1" dirty="0"/>
          </a:p>
          <a:p>
            <a:r>
              <a:rPr lang="en-CA" i="1" dirty="0"/>
              <a:t>Estimated duration:</a:t>
            </a:r>
            <a:r>
              <a:rPr lang="en-CA" dirty="0"/>
              <a:t>4–6years</a:t>
            </a:r>
          </a:p>
          <a:p>
            <a:r>
              <a:rPr lang="en-CA" i="1" dirty="0"/>
              <a:t>Estimated monthly cost (excluding taxes and administrative fees):</a:t>
            </a:r>
          </a:p>
          <a:p>
            <a:r>
              <a:rPr lang="en-CA" dirty="0"/>
              <a:t>$8,500–$12,000 monthly retainer</a:t>
            </a:r>
          </a:p>
          <a:p>
            <a:endParaRPr lang="en-CA" dirty="0"/>
          </a:p>
          <a:p>
            <a:r>
              <a:rPr lang="en-CA" b="1" dirty="0"/>
              <a:t>Scenario B – Legislated Title Protection / Regulations under the </a:t>
            </a:r>
            <a:r>
              <a:rPr lang="en-CA" b="1" i="1" dirty="0"/>
              <a:t>OHFDA </a:t>
            </a:r>
            <a:endParaRPr lang="en-CA" b="1" dirty="0"/>
          </a:p>
          <a:p>
            <a:r>
              <a:rPr lang="en-CA" i="1" dirty="0"/>
              <a:t>Estimated duration:</a:t>
            </a:r>
            <a:r>
              <a:rPr lang="en-CA" dirty="0"/>
              <a:t>2–3years</a:t>
            </a:r>
          </a:p>
          <a:p>
            <a:r>
              <a:rPr lang="en-CA" i="1" dirty="0"/>
              <a:t>Estimated monthly cost (excluding taxes and administrative fees):</a:t>
            </a:r>
          </a:p>
          <a:p>
            <a:r>
              <a:rPr lang="en-CA" dirty="0"/>
              <a:t>$6,500–$9,500 monthly retainer</a:t>
            </a:r>
          </a:p>
          <a:p>
            <a:endParaRPr lang="en-US" dirty="0"/>
          </a:p>
        </p:txBody>
      </p:sp>
    </p:spTree>
    <p:extLst>
      <p:ext uri="{BB962C8B-B14F-4D97-AF65-F5344CB8AC3E}">
        <p14:creationId xmlns:p14="http://schemas.microsoft.com/office/powerpoint/2010/main" val="2308316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9962E-123D-E94F-8EC5-C92F03575936}"/>
              </a:ext>
            </a:extLst>
          </p:cNvPr>
          <p:cNvSpPr>
            <a:spLocks noGrp="1"/>
          </p:cNvSpPr>
          <p:nvPr>
            <p:ph type="title"/>
          </p:nvPr>
        </p:nvSpPr>
        <p:spPr/>
        <p:txBody>
          <a:bodyPr/>
          <a:lstStyle/>
          <a:p>
            <a:pPr algn="ctr"/>
            <a:r>
              <a:rPr lang="en-US" dirty="0"/>
              <a:t>So What’s Next?</a:t>
            </a:r>
          </a:p>
        </p:txBody>
      </p:sp>
      <p:sp>
        <p:nvSpPr>
          <p:cNvPr id="3" name="Content Placeholder 2">
            <a:extLst>
              <a:ext uri="{FF2B5EF4-FFF2-40B4-BE49-F238E27FC236}">
                <a16:creationId xmlns:a16="http://schemas.microsoft.com/office/drawing/2014/main" id="{F3891B83-2BCA-7E43-B5CB-282B71C10CCE}"/>
              </a:ext>
            </a:extLst>
          </p:cNvPr>
          <p:cNvSpPr>
            <a:spLocks noGrp="1"/>
          </p:cNvSpPr>
          <p:nvPr>
            <p:ph idx="1"/>
          </p:nvPr>
        </p:nvSpPr>
        <p:spPr/>
        <p:txBody>
          <a:bodyPr/>
          <a:lstStyle/>
          <a:p>
            <a:pPr>
              <a:buFont typeface="Arial" panose="020B0604020202020204" pitchFamily="34" charset="0"/>
              <a:buChar char="•"/>
            </a:pPr>
            <a:r>
              <a:rPr lang="en-US" dirty="0"/>
              <a:t> the OAMP Executive is soliciting comments and concerns from the measurement</a:t>
            </a:r>
          </a:p>
          <a:p>
            <a:pPr>
              <a:buFont typeface="Arial" panose="020B0604020202020204" pitchFamily="34" charset="0"/>
              <a:buChar char="•"/>
            </a:pPr>
            <a:r>
              <a:rPr lang="en-US" dirty="0"/>
              <a:t> send all comments to </a:t>
            </a:r>
            <a:r>
              <a:rPr lang="en-US" dirty="0" err="1"/>
              <a:t>info@oamponline.net</a:t>
            </a: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663013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a:xfrm>
            <a:off x="612094" y="349135"/>
            <a:ext cx="10782300" cy="2128212"/>
          </a:xfrm>
        </p:spPr>
        <p:txBody>
          <a:bodyPr/>
          <a:lstStyle/>
          <a:p>
            <a:r>
              <a:rPr lang="en-US" dirty="0"/>
              <a:t>HARPA HAPPENINGS</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a:xfrm>
            <a:off x="667511" y="2965391"/>
            <a:ext cx="10726883" cy="2837203"/>
          </a:xfrm>
        </p:spPr>
        <p:txBody>
          <a:bodyPr>
            <a:noAutofit/>
          </a:bodyPr>
          <a:lstStyle/>
          <a:p>
            <a:pPr marL="457200" indent="-457200">
              <a:buFont typeface="Arial" panose="020B0604020202020204" pitchFamily="34" charset="0"/>
              <a:buChar char="•"/>
            </a:pPr>
            <a:r>
              <a:rPr lang="en-US" sz="2800" dirty="0"/>
              <a:t>Brief summary of expert-panels, task forces, and associated reports</a:t>
            </a:r>
          </a:p>
          <a:p>
            <a:pPr marL="457200" indent="-457200">
              <a:buFont typeface="Arial" panose="020B0604020202020204" pitchFamily="34" charset="0"/>
              <a:buChar char="•"/>
            </a:pPr>
            <a:r>
              <a:rPr lang="en-US" sz="2800" dirty="0"/>
              <a:t>Status of HARPA and its potential replacement, 2017’s “Oversight of Health Facilities and Devices Act” (Schedule 9, Bill 160)</a:t>
            </a:r>
            <a:endParaRPr lang="en-US" sz="2800" b="1" dirty="0">
              <a:sym typeface="Symbol" panose="05050102010706020507" pitchFamily="18" charset="2"/>
            </a:endParaRPr>
          </a:p>
          <a:p>
            <a:pPr marL="457200" indent="-457200">
              <a:buFont typeface="Arial" panose="020B0604020202020204" pitchFamily="34" charset="0"/>
              <a:buChar char="•"/>
            </a:pPr>
            <a:r>
              <a:rPr lang="en-US" sz="2800" dirty="0"/>
              <a:t>Review of 2021’s public consultations on HARPA and the proposed regulatory amendment to Reg. 543 s.3 (2)</a:t>
            </a:r>
            <a:endParaRPr lang="en-CA" sz="2400" dirty="0"/>
          </a:p>
        </p:txBody>
      </p:sp>
    </p:spTree>
    <p:extLst>
      <p:ext uri="{BB962C8B-B14F-4D97-AF65-F5344CB8AC3E}">
        <p14:creationId xmlns:p14="http://schemas.microsoft.com/office/powerpoint/2010/main" val="252051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3EDC92BB-65B0-4A64-8B1F-D38FC6550B5E}"/>
              </a:ext>
            </a:extLst>
          </p:cNvPr>
          <p:cNvSpPr txBox="1">
            <a:spLocks/>
          </p:cNvSpPr>
          <p:nvPr/>
        </p:nvSpPr>
        <p:spPr>
          <a:xfrm>
            <a:off x="1796102" y="1147763"/>
            <a:ext cx="10361388" cy="15345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marR="0" lvl="0" indent="0" algn="l" defTabSz="977900" rtl="0" eaLnBrk="0" fontAlgn="base" latinLnBrk="0" hangingPunct="0">
              <a:lnSpc>
                <a:spcPct val="100000"/>
              </a:lnSpc>
              <a:spcBef>
                <a:spcPct val="20000"/>
              </a:spcBef>
              <a:spcAft>
                <a:spcPct val="0"/>
              </a:spcAft>
              <a:buClr>
                <a:srgbClr val="FC0128"/>
              </a:buClr>
              <a:buSzTx/>
              <a:buFontTx/>
              <a:buNone/>
              <a:tabLst>
                <a:tab pos="1612900" algn="l"/>
              </a:tabLst>
              <a:defRPr/>
            </a:pPr>
            <a:r>
              <a:rPr kumimoji="0" lang="en-US" sz="3200" b="0" i="0" u="none" strike="noStrike" kern="0" cap="none" spc="0" normalizeH="0" baseline="0" noProof="0" dirty="0">
                <a:ln>
                  <a:noFill/>
                </a:ln>
                <a:solidFill>
                  <a:schemeClr val="tx1"/>
                </a:solidFill>
                <a:effectLst/>
                <a:uLnTx/>
                <a:uFillTx/>
                <a:latin typeface="Arial"/>
                <a:ea typeface="+mn-ea"/>
                <a:cs typeface="Arial"/>
              </a:rPr>
              <a:t>HQO Commissioned the “Expert Panel to Enhance the Safety and Quality of Energy-Applying Medical Devices in Ontario”</a:t>
            </a:r>
          </a:p>
        </p:txBody>
      </p:sp>
      <p:sp>
        <p:nvSpPr>
          <p:cNvPr id="6" name="Content Placeholder 2">
            <a:extLst>
              <a:ext uri="{FF2B5EF4-FFF2-40B4-BE49-F238E27FC236}">
                <a16:creationId xmlns:a16="http://schemas.microsoft.com/office/drawing/2014/main" id="{E91512F8-66AD-4D9F-A124-BD9BC72924A3}"/>
              </a:ext>
            </a:extLst>
          </p:cNvPr>
          <p:cNvSpPr txBox="1">
            <a:spLocks/>
          </p:cNvSpPr>
          <p:nvPr/>
        </p:nvSpPr>
        <p:spPr>
          <a:xfrm>
            <a:off x="1813193" y="2686994"/>
            <a:ext cx="7226032" cy="3167864"/>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None/>
            </a:pPr>
            <a:r>
              <a:rPr lang="en-US" sz="2400" b="1" i="0" u="none" strike="noStrike" baseline="0" dirty="0">
                <a:solidFill>
                  <a:srgbClr val="000000"/>
                </a:solidFill>
                <a:latin typeface="Arial" panose="020B0604020202020204" pitchFamily="34" charset="0"/>
              </a:rPr>
              <a:t>Mandate</a:t>
            </a:r>
          </a:p>
          <a:p>
            <a:pPr marL="0" indent="0">
              <a:buNone/>
            </a:pPr>
            <a:r>
              <a:rPr lang="en-US" sz="2000" b="0" i="0" u="none" strike="noStrike" baseline="0" dirty="0">
                <a:solidFill>
                  <a:srgbClr val="000000"/>
                </a:solidFill>
                <a:latin typeface="Arial" panose="020B0604020202020204" pitchFamily="34" charset="0"/>
              </a:rPr>
              <a:t>“To provide recommendations / advice to Health Quality Ontario (HQO) on the modernization of the </a:t>
            </a:r>
            <a:r>
              <a:rPr lang="en-US" sz="2000" b="0" i="1" u="none" strike="noStrike" baseline="0" dirty="0">
                <a:solidFill>
                  <a:srgbClr val="000000"/>
                </a:solidFill>
                <a:latin typeface="Arial" panose="020B0604020202020204" pitchFamily="34" charset="0"/>
              </a:rPr>
              <a:t>Healing Arts Radiation Protection Act </a:t>
            </a:r>
            <a:r>
              <a:rPr lang="en-US" sz="2000" b="0" i="0" u="none" strike="noStrike" baseline="0" dirty="0">
                <a:solidFill>
                  <a:srgbClr val="000000"/>
                </a:solidFill>
                <a:latin typeface="Arial" panose="020B0604020202020204" pitchFamily="34" charset="0"/>
              </a:rPr>
              <a:t>(HARP Act) in order to: </a:t>
            </a:r>
          </a:p>
          <a:p>
            <a:pPr marL="180975" indent="-180975">
              <a:buClr>
                <a:srgbClr val="FF0000"/>
              </a:buClr>
              <a:buFont typeface="Arial" panose="020B0604020202020204" pitchFamily="34" charset="0"/>
              <a:buChar char="•"/>
            </a:pPr>
            <a:r>
              <a:rPr lang="en-US" sz="1700" b="0" i="0" u="none" strike="noStrike" baseline="0" dirty="0">
                <a:solidFill>
                  <a:srgbClr val="000000"/>
                </a:solidFill>
                <a:latin typeface="Arial" panose="020B0604020202020204" pitchFamily="34" charset="0"/>
              </a:rPr>
              <a:t>Enhance patient, provider and public safety in energy-based imaging and therapeutic modalities, contemplating risk for general use, therapeutic use, and use with vulnerable (e.g., pediatric) populations; and, </a:t>
            </a:r>
          </a:p>
          <a:p>
            <a:pPr marL="180975" indent="-180975">
              <a:buClr>
                <a:srgbClr val="FF0000"/>
              </a:buClr>
              <a:buFont typeface="Arial" panose="020B0604020202020204" pitchFamily="34" charset="0"/>
              <a:buChar char="•"/>
            </a:pPr>
            <a:r>
              <a:rPr lang="en-US" sz="1700" b="0" i="0" u="none" strike="noStrike" baseline="0" dirty="0">
                <a:solidFill>
                  <a:srgbClr val="000000"/>
                </a:solidFill>
                <a:latin typeface="Arial" panose="020B0604020202020204" pitchFamily="34" charset="0"/>
              </a:rPr>
              <a:t>Promote quality in their application to medical practice.” </a:t>
            </a:r>
          </a:p>
        </p:txBody>
      </p:sp>
      <p:sp>
        <p:nvSpPr>
          <p:cNvPr id="12" name="Title 1">
            <a:extLst>
              <a:ext uri="{FF2B5EF4-FFF2-40B4-BE49-F238E27FC236}">
                <a16:creationId xmlns:a16="http://schemas.microsoft.com/office/drawing/2014/main" id="{F072DE44-FB8E-4E72-B77B-2BDF6B6E189A}"/>
              </a:ext>
            </a:extLst>
          </p:cNvPr>
          <p:cNvSpPr>
            <a:spLocks noGrp="1"/>
          </p:cNvSpPr>
          <p:nvPr>
            <p:ph type="title"/>
          </p:nvPr>
        </p:nvSpPr>
        <p:spPr>
          <a:xfrm>
            <a:off x="225424" y="119714"/>
            <a:ext cx="10772775" cy="876340"/>
          </a:xfrm>
        </p:spPr>
        <p:txBody>
          <a:bodyPr>
            <a:normAutofit/>
          </a:bodyPr>
          <a:lstStyle/>
          <a:p>
            <a:r>
              <a:rPr lang="en-CA" b="1" dirty="0"/>
              <a:t>Recent History</a:t>
            </a:r>
            <a:endParaRPr lang="en-US" dirty="0"/>
          </a:p>
        </p:txBody>
      </p:sp>
      <p:sp>
        <p:nvSpPr>
          <p:cNvPr id="13" name="Content Placeholder 2">
            <a:extLst>
              <a:ext uri="{FF2B5EF4-FFF2-40B4-BE49-F238E27FC236}">
                <a16:creationId xmlns:a16="http://schemas.microsoft.com/office/drawing/2014/main" id="{AFBA30F8-E8D2-4EC2-BE98-C7F816F26CA1}"/>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2015-07</a:t>
            </a:r>
          </a:p>
        </p:txBody>
      </p:sp>
      <p:pic>
        <p:nvPicPr>
          <p:cNvPr id="11" name="Picture 10">
            <a:extLst>
              <a:ext uri="{FF2B5EF4-FFF2-40B4-BE49-F238E27FC236}">
                <a16:creationId xmlns:a16="http://schemas.microsoft.com/office/drawing/2014/main" id="{253A1EF7-DB50-45B7-B101-91CCB56F0641}"/>
              </a:ext>
            </a:extLst>
          </p:cNvPr>
          <p:cNvPicPr>
            <a:picLocks noChangeAspect="1"/>
          </p:cNvPicPr>
          <p:nvPr/>
        </p:nvPicPr>
        <p:blipFill>
          <a:blip r:embed="rId2"/>
          <a:stretch>
            <a:fillRect/>
          </a:stretch>
        </p:blipFill>
        <p:spPr>
          <a:xfrm>
            <a:off x="8941616" y="2286000"/>
            <a:ext cx="2908564" cy="3715898"/>
          </a:xfrm>
          <a:prstGeom prst="rect">
            <a:avLst/>
          </a:prstGeom>
          <a:ln>
            <a:solidFill>
              <a:srgbClr val="FF0000"/>
            </a:solidFill>
          </a:ln>
        </p:spPr>
      </p:pic>
    </p:spTree>
    <p:extLst>
      <p:ext uri="{BB962C8B-B14F-4D97-AF65-F5344CB8AC3E}">
        <p14:creationId xmlns:p14="http://schemas.microsoft.com/office/powerpoint/2010/main" val="189339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4B9B678E-6095-46CA-A58D-F0DBDDAB96E2}"/>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2017-12</a:t>
            </a:r>
          </a:p>
        </p:txBody>
      </p:sp>
      <p:pic>
        <p:nvPicPr>
          <p:cNvPr id="7" name="Picture 6">
            <a:extLst>
              <a:ext uri="{FF2B5EF4-FFF2-40B4-BE49-F238E27FC236}">
                <a16:creationId xmlns:a16="http://schemas.microsoft.com/office/drawing/2014/main" id="{B2875913-8F7A-4978-B13A-19B91414540B}"/>
              </a:ext>
            </a:extLst>
          </p:cNvPr>
          <p:cNvPicPr>
            <a:picLocks noChangeAspect="1"/>
          </p:cNvPicPr>
          <p:nvPr/>
        </p:nvPicPr>
        <p:blipFill>
          <a:blip r:embed="rId2"/>
          <a:stretch>
            <a:fillRect/>
          </a:stretch>
        </p:blipFill>
        <p:spPr>
          <a:xfrm>
            <a:off x="1662545" y="1209365"/>
            <a:ext cx="5533049" cy="3120846"/>
          </a:xfrm>
          <a:prstGeom prst="rect">
            <a:avLst/>
          </a:prstGeom>
          <a:ln>
            <a:solidFill>
              <a:schemeClr val="tx1"/>
            </a:solidFill>
          </a:ln>
        </p:spPr>
      </p:pic>
      <p:pic>
        <p:nvPicPr>
          <p:cNvPr id="8" name="Picture 7">
            <a:extLst>
              <a:ext uri="{FF2B5EF4-FFF2-40B4-BE49-F238E27FC236}">
                <a16:creationId xmlns:a16="http://schemas.microsoft.com/office/drawing/2014/main" id="{D0A66D56-686E-4348-8EB9-3F44E95D8E10}"/>
              </a:ext>
            </a:extLst>
          </p:cNvPr>
          <p:cNvPicPr>
            <a:picLocks noChangeAspect="1"/>
          </p:cNvPicPr>
          <p:nvPr/>
        </p:nvPicPr>
        <p:blipFill rotWithShape="1">
          <a:blip r:embed="rId3"/>
          <a:srcRect t="1463" b="34807"/>
          <a:stretch/>
        </p:blipFill>
        <p:spPr>
          <a:xfrm>
            <a:off x="1815637" y="1344452"/>
            <a:ext cx="10208296" cy="2634313"/>
          </a:xfrm>
          <a:prstGeom prst="rect">
            <a:avLst/>
          </a:prstGeom>
          <a:solidFill>
            <a:srgbClr val="FF0000"/>
          </a:solidFill>
          <a:ln w="19050">
            <a:solidFill>
              <a:srgbClr val="FF0000"/>
            </a:solidFill>
          </a:ln>
        </p:spPr>
      </p:pic>
      <p:sp>
        <p:nvSpPr>
          <p:cNvPr id="12" name="Content Placeholder 2">
            <a:extLst>
              <a:ext uri="{FF2B5EF4-FFF2-40B4-BE49-F238E27FC236}">
                <a16:creationId xmlns:a16="http://schemas.microsoft.com/office/drawing/2014/main" id="{3F690052-85C0-452F-9B83-4BEFD31A59A1}"/>
              </a:ext>
            </a:extLst>
          </p:cNvPr>
          <p:cNvSpPr txBox="1">
            <a:spLocks/>
          </p:cNvSpPr>
          <p:nvPr/>
        </p:nvSpPr>
        <p:spPr>
          <a:xfrm>
            <a:off x="1557770" y="4375938"/>
            <a:ext cx="9653155" cy="15345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a:buClr>
                <a:srgbClr val="FC0128"/>
              </a:buClr>
              <a:tabLst>
                <a:tab pos="1612900" algn="l"/>
              </a:tabLst>
              <a:defRPr/>
            </a:pPr>
            <a:r>
              <a:rPr kumimoji="0" lang="en-US" sz="2800" b="0" i="0" u="none" strike="noStrike" kern="0" cap="none" spc="0" normalizeH="0" baseline="0" noProof="0" dirty="0">
                <a:ln>
                  <a:noFill/>
                </a:ln>
                <a:solidFill>
                  <a:schemeClr val="tx1"/>
                </a:solidFill>
                <a:effectLst/>
                <a:uLnTx/>
                <a:uFillTx/>
                <a:latin typeface="Arial"/>
                <a:ea typeface="+mn-ea"/>
                <a:cs typeface="Arial"/>
              </a:rPr>
              <a:t>Prior to its passing, previous and current OAMP board members attended public consultations at Queen’s Park (I. Yeung and N. Shkumat )</a:t>
            </a:r>
          </a:p>
        </p:txBody>
      </p:sp>
      <p:sp>
        <p:nvSpPr>
          <p:cNvPr id="13" name="Title 1">
            <a:extLst>
              <a:ext uri="{FF2B5EF4-FFF2-40B4-BE49-F238E27FC236}">
                <a16:creationId xmlns:a16="http://schemas.microsoft.com/office/drawing/2014/main" id="{D5F23456-082C-4FF0-8DED-347C2E59449A}"/>
              </a:ext>
            </a:extLst>
          </p:cNvPr>
          <p:cNvSpPr txBox="1">
            <a:spLocks/>
          </p:cNvSpPr>
          <p:nvPr/>
        </p:nvSpPr>
        <p:spPr>
          <a:xfrm>
            <a:off x="225424" y="119714"/>
            <a:ext cx="10772775" cy="876340"/>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r>
              <a:rPr lang="en-CA" b="1" dirty="0"/>
              <a:t>Recent History</a:t>
            </a:r>
            <a:endParaRPr lang="en-US" dirty="0"/>
          </a:p>
        </p:txBody>
      </p:sp>
      <p:grpSp>
        <p:nvGrpSpPr>
          <p:cNvPr id="4" name="Group 3">
            <a:extLst>
              <a:ext uri="{FF2B5EF4-FFF2-40B4-BE49-F238E27FC236}">
                <a16:creationId xmlns:a16="http://schemas.microsoft.com/office/drawing/2014/main" id="{240A9BD2-C58B-4BA1-88CF-5FBA2417493E}"/>
              </a:ext>
            </a:extLst>
          </p:cNvPr>
          <p:cNvGrpSpPr/>
          <p:nvPr/>
        </p:nvGrpSpPr>
        <p:grpSpPr>
          <a:xfrm>
            <a:off x="4429069" y="127342"/>
            <a:ext cx="7595755" cy="1444283"/>
            <a:chOff x="4429069" y="127342"/>
            <a:chExt cx="7595755" cy="1444283"/>
          </a:xfrm>
        </p:grpSpPr>
        <p:cxnSp>
          <p:nvCxnSpPr>
            <p:cNvPr id="3" name="Straight Arrow Connector 2">
              <a:extLst>
                <a:ext uri="{FF2B5EF4-FFF2-40B4-BE49-F238E27FC236}">
                  <a16:creationId xmlns:a16="http://schemas.microsoft.com/office/drawing/2014/main" id="{1924EB9A-A6A5-4DA1-A7C1-30D38CACC358}"/>
                </a:ext>
              </a:extLst>
            </p:cNvPr>
            <p:cNvCxnSpPr/>
            <p:nvPr/>
          </p:nvCxnSpPr>
          <p:spPr>
            <a:xfrm flipV="1">
              <a:off x="8991600" y="619125"/>
              <a:ext cx="619125" cy="952500"/>
            </a:xfrm>
            <a:prstGeom prst="straightConnector1">
              <a:avLst/>
            </a:prstGeom>
            <a:ln w="57150">
              <a:solidFill>
                <a:srgbClr val="00FF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899E4D71-2AA6-4992-8107-6512FB491923}"/>
                </a:ext>
              </a:extLst>
            </p:cNvPr>
            <p:cNvSpPr txBox="1">
              <a:spLocks/>
            </p:cNvSpPr>
            <p:nvPr/>
          </p:nvSpPr>
          <p:spPr>
            <a:xfrm>
              <a:off x="4429069" y="127342"/>
              <a:ext cx="7595755" cy="62468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None/>
                <a:tabLst>
                  <a:tab pos="1612900" algn="l"/>
                </a:tabLst>
                <a:defRPr/>
              </a:pPr>
              <a:r>
                <a:rPr kumimoji="0" lang="en-US" sz="2800" b="0" i="0" u="none" strike="noStrike" kern="0" cap="none" spc="0" normalizeH="0" baseline="0" noProof="0" dirty="0">
                  <a:ln>
                    <a:noFill/>
                  </a:ln>
                  <a:solidFill>
                    <a:srgbClr val="00FF00"/>
                  </a:solidFill>
                  <a:effectLst/>
                  <a:uLnTx/>
                  <a:uFillTx/>
                  <a:latin typeface="Arial"/>
                  <a:ea typeface="+mn-ea"/>
                  <a:cs typeface="Arial"/>
                </a:rPr>
                <a:t>As of Nov. 2021,</a:t>
              </a:r>
              <a:r>
                <a:rPr kumimoji="0" lang="en-US" sz="2800" b="0" i="0" u="none" strike="noStrike" kern="0" cap="none" spc="0" normalizeH="0" noProof="0" dirty="0">
                  <a:ln>
                    <a:noFill/>
                  </a:ln>
                  <a:solidFill>
                    <a:srgbClr val="00FF00"/>
                  </a:solidFill>
                  <a:effectLst/>
                  <a:uLnTx/>
                  <a:uFillTx/>
                  <a:latin typeface="Arial"/>
                  <a:ea typeface="+mn-ea"/>
                  <a:cs typeface="Arial"/>
                </a:rPr>
                <a:t> </a:t>
              </a:r>
              <a:r>
                <a:rPr lang="en-US" sz="2800" kern="0" dirty="0">
                  <a:solidFill>
                    <a:srgbClr val="00FF00"/>
                  </a:solidFill>
                  <a:latin typeface="Arial"/>
                  <a:cs typeface="Arial"/>
                </a:rPr>
                <a:t>this Act has yet to be enacted</a:t>
              </a:r>
              <a:endParaRPr kumimoji="0" lang="en-US" sz="2800" b="0" i="0" u="none" strike="noStrike" kern="0" cap="none" spc="0" normalizeH="0" baseline="0" noProof="0" dirty="0">
                <a:ln>
                  <a:noFill/>
                </a:ln>
                <a:solidFill>
                  <a:srgbClr val="00FF00"/>
                </a:solidFill>
                <a:effectLst/>
                <a:uLnTx/>
                <a:uFillTx/>
                <a:latin typeface="Arial"/>
                <a:cs typeface="Arial"/>
              </a:endParaRPr>
            </a:p>
          </p:txBody>
        </p:sp>
      </p:grpSp>
    </p:spTree>
    <p:extLst>
      <p:ext uri="{BB962C8B-B14F-4D97-AF65-F5344CB8AC3E}">
        <p14:creationId xmlns:p14="http://schemas.microsoft.com/office/powerpoint/2010/main" val="105307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a:xfrm>
            <a:off x="225424" y="119714"/>
            <a:ext cx="10772775" cy="876340"/>
          </a:xfrm>
        </p:spPr>
        <p:txBody>
          <a:bodyPr>
            <a:normAutofit/>
          </a:bodyPr>
          <a:lstStyle/>
          <a:p>
            <a:r>
              <a:rPr lang="en-CA" b="1" dirty="0"/>
              <a:t>Recent History</a:t>
            </a:r>
            <a:endParaRPr lang="en-US" dirty="0"/>
          </a:p>
        </p:txBody>
      </p:sp>
      <p:sp>
        <p:nvSpPr>
          <p:cNvPr id="9" name="Content Placeholder 2">
            <a:extLst>
              <a:ext uri="{FF2B5EF4-FFF2-40B4-BE49-F238E27FC236}">
                <a16:creationId xmlns:a16="http://schemas.microsoft.com/office/drawing/2014/main" id="{3EDC92BB-65B0-4A64-8B1F-D38FC6550B5E}"/>
              </a:ext>
            </a:extLst>
          </p:cNvPr>
          <p:cNvSpPr txBox="1">
            <a:spLocks/>
          </p:cNvSpPr>
          <p:nvPr/>
        </p:nvSpPr>
        <p:spPr>
          <a:xfrm>
            <a:off x="1662545" y="1125538"/>
            <a:ext cx="10361388" cy="3119988"/>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lvl="0" indent="0">
              <a:buClr>
                <a:srgbClr val="FC0128"/>
              </a:buClr>
              <a:buNone/>
              <a:tabLst>
                <a:tab pos="1612900" algn="l"/>
              </a:tabLst>
            </a:pPr>
            <a:r>
              <a:rPr lang="en-US" sz="3200" kern="0" dirty="0">
                <a:solidFill>
                  <a:schemeClr val="tx1"/>
                </a:solidFill>
                <a:latin typeface="Arial"/>
                <a:cs typeface="Arial"/>
              </a:rPr>
              <a:t>MOHLTC (now MOH) Commissioned the “Task Force for the Development of Standards for X-rays”</a:t>
            </a:r>
          </a:p>
          <a:p>
            <a:pPr marL="0" lvl="0" indent="0">
              <a:buClr>
                <a:srgbClr val="FC0128"/>
              </a:buClr>
              <a:buNone/>
              <a:tabLst>
                <a:tab pos="1612900" algn="l"/>
              </a:tabLst>
            </a:pPr>
            <a:endParaRPr lang="en-US" sz="3600" kern="0" dirty="0">
              <a:solidFill>
                <a:schemeClr val="tx1"/>
              </a:solidFill>
              <a:latin typeface="Arial"/>
              <a:cs typeface="Arial"/>
            </a:endParaRPr>
          </a:p>
          <a:p>
            <a:pPr marL="0" lvl="0" indent="0">
              <a:buClr>
                <a:srgbClr val="FC0128"/>
              </a:buClr>
              <a:buNone/>
              <a:tabLst>
                <a:tab pos="1612900" algn="l"/>
              </a:tabLst>
            </a:pPr>
            <a:endParaRPr lang="en-US" sz="4800" kern="0" dirty="0">
              <a:solidFill>
                <a:schemeClr val="tx1"/>
              </a:solidFill>
              <a:latin typeface="Arial"/>
              <a:cs typeface="Arial"/>
            </a:endParaRPr>
          </a:p>
          <a:p>
            <a:pPr>
              <a:buClr>
                <a:srgbClr val="FC0128"/>
              </a:buClr>
              <a:tabLst>
                <a:tab pos="1612900" algn="l"/>
              </a:tabLst>
            </a:pPr>
            <a:r>
              <a:rPr lang="en-US" sz="2800" kern="0" dirty="0">
                <a:solidFill>
                  <a:schemeClr val="tx1"/>
                </a:solidFill>
                <a:latin typeface="Arial"/>
                <a:cs typeface="Arial"/>
              </a:rPr>
              <a:t>12 members (including an OAMP director)</a:t>
            </a:r>
          </a:p>
          <a:p>
            <a:pPr>
              <a:buClr>
                <a:srgbClr val="FC0128"/>
              </a:buClr>
              <a:tabLst>
                <a:tab pos="1612900" algn="l"/>
              </a:tabLst>
            </a:pPr>
            <a:endParaRPr lang="en-US" sz="3200" kern="0" dirty="0">
              <a:solidFill>
                <a:schemeClr val="tx1"/>
              </a:solidFill>
              <a:latin typeface="Arial"/>
              <a:cs typeface="Arial"/>
            </a:endParaRPr>
          </a:p>
          <a:p>
            <a:pPr>
              <a:buClr>
                <a:srgbClr val="FC0128"/>
              </a:buClr>
              <a:tabLst>
                <a:tab pos="1612900" algn="l"/>
              </a:tabLst>
            </a:pPr>
            <a:endParaRPr lang="en-US" sz="3200" kern="0" dirty="0">
              <a:solidFill>
                <a:schemeClr val="tx1"/>
              </a:solidFill>
              <a:latin typeface="Arial"/>
              <a:cs typeface="Arial"/>
            </a:endParaRPr>
          </a:p>
        </p:txBody>
      </p:sp>
      <p:pic>
        <p:nvPicPr>
          <p:cNvPr id="8" name="Picture 7">
            <a:extLst>
              <a:ext uri="{FF2B5EF4-FFF2-40B4-BE49-F238E27FC236}">
                <a16:creationId xmlns:a16="http://schemas.microsoft.com/office/drawing/2014/main" id="{B3B58A91-CD23-4DCA-A4B1-D2AD2DD69CFD}"/>
              </a:ext>
            </a:extLst>
          </p:cNvPr>
          <p:cNvPicPr>
            <a:picLocks noChangeAspect="1"/>
          </p:cNvPicPr>
          <p:nvPr/>
        </p:nvPicPr>
        <p:blipFill rotWithShape="1">
          <a:blip r:embed="rId2"/>
          <a:srcRect l="1129" t="3313" r="1129" b="6259"/>
          <a:stretch/>
        </p:blipFill>
        <p:spPr>
          <a:xfrm>
            <a:off x="1779812" y="2144480"/>
            <a:ext cx="10012794" cy="1534562"/>
          </a:xfrm>
          <a:prstGeom prst="rect">
            <a:avLst/>
          </a:prstGeom>
          <a:ln>
            <a:solidFill>
              <a:srgbClr val="FF0000"/>
            </a:solidFill>
          </a:ln>
        </p:spPr>
      </p:pic>
      <p:sp>
        <p:nvSpPr>
          <p:cNvPr id="14" name="Content Placeholder 2">
            <a:extLst>
              <a:ext uri="{FF2B5EF4-FFF2-40B4-BE49-F238E27FC236}">
                <a16:creationId xmlns:a16="http://schemas.microsoft.com/office/drawing/2014/main" id="{D7718CB7-90F2-4036-9AB4-4EA6AEDD5FD5}"/>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2018-01</a:t>
            </a:r>
          </a:p>
        </p:txBody>
      </p:sp>
      <p:sp>
        <p:nvSpPr>
          <p:cNvPr id="6" name="Content Placeholder 2">
            <a:extLst>
              <a:ext uri="{FF2B5EF4-FFF2-40B4-BE49-F238E27FC236}">
                <a16:creationId xmlns:a16="http://schemas.microsoft.com/office/drawing/2014/main" id="{1D219FA8-815A-4E3D-AE31-732241022F9A}"/>
              </a:ext>
            </a:extLst>
          </p:cNvPr>
          <p:cNvSpPr txBox="1">
            <a:spLocks/>
          </p:cNvSpPr>
          <p:nvPr/>
        </p:nvSpPr>
        <p:spPr>
          <a:xfrm>
            <a:off x="1779812" y="3679042"/>
            <a:ext cx="10155013" cy="566484"/>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a:buClr>
                <a:srgbClr val="FC0128"/>
              </a:buClr>
              <a:tabLst>
                <a:tab pos="1612900" algn="l"/>
              </a:tabLst>
              <a:defRPr/>
            </a:pPr>
            <a:endParaRPr kumimoji="0" lang="en-US" sz="2600" b="0" i="0" u="none" strike="noStrike" kern="0" cap="none" spc="0" normalizeH="0" noProof="0" dirty="0">
              <a:ln>
                <a:noFill/>
              </a:ln>
              <a:solidFill>
                <a:schemeClr val="tx1"/>
              </a:solidFill>
              <a:effectLst/>
              <a:uLnTx/>
              <a:uFillTx/>
              <a:latin typeface="Arial"/>
              <a:ea typeface="+mn-ea"/>
              <a:cs typeface="Arial"/>
            </a:endParaRPr>
          </a:p>
        </p:txBody>
      </p:sp>
      <p:grpSp>
        <p:nvGrpSpPr>
          <p:cNvPr id="3" name="Group 2">
            <a:extLst>
              <a:ext uri="{FF2B5EF4-FFF2-40B4-BE49-F238E27FC236}">
                <a16:creationId xmlns:a16="http://schemas.microsoft.com/office/drawing/2014/main" id="{AD8D30C2-5FB3-4B69-83ED-3E3F2B5FBAB3}"/>
              </a:ext>
            </a:extLst>
          </p:cNvPr>
          <p:cNvGrpSpPr/>
          <p:nvPr/>
        </p:nvGrpSpPr>
        <p:grpSpPr>
          <a:xfrm>
            <a:off x="66675" y="4439061"/>
            <a:ext cx="11957258" cy="1534562"/>
            <a:chOff x="66675" y="4274914"/>
            <a:chExt cx="11957258" cy="1534562"/>
          </a:xfrm>
        </p:grpSpPr>
        <p:sp>
          <p:nvSpPr>
            <p:cNvPr id="7" name="Content Placeholder 2">
              <a:extLst>
                <a:ext uri="{FF2B5EF4-FFF2-40B4-BE49-F238E27FC236}">
                  <a16:creationId xmlns:a16="http://schemas.microsoft.com/office/drawing/2014/main" id="{006523B0-EC37-4474-9509-14F9F5D39997}"/>
                </a:ext>
              </a:extLst>
            </p:cNvPr>
            <p:cNvSpPr txBox="1">
              <a:spLocks/>
            </p:cNvSpPr>
            <p:nvPr/>
          </p:nvSpPr>
          <p:spPr>
            <a:xfrm>
              <a:off x="1662545" y="4274914"/>
              <a:ext cx="10361388" cy="15345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lvl="0" indent="0">
                <a:buClr>
                  <a:srgbClr val="FC0128"/>
                </a:buClr>
                <a:buNone/>
                <a:tabLst>
                  <a:tab pos="1612900" algn="l"/>
                </a:tabLst>
              </a:pPr>
              <a:r>
                <a:rPr lang="en-US" sz="3200" kern="0" dirty="0">
                  <a:solidFill>
                    <a:schemeClr val="tx1"/>
                  </a:solidFill>
                  <a:latin typeface="Arial"/>
                  <a:cs typeface="Arial"/>
                </a:rPr>
                <a:t>A </a:t>
              </a:r>
              <a:r>
                <a:rPr lang="en-US" sz="3200" b="1" i="1" kern="0" dirty="0">
                  <a:solidFill>
                    <a:schemeClr val="tx1"/>
                  </a:solidFill>
                  <a:latin typeface="Arial"/>
                  <a:cs typeface="Arial"/>
                </a:rPr>
                <a:t>draft</a:t>
              </a:r>
              <a:r>
                <a:rPr lang="en-US" sz="3200" kern="0" dirty="0">
                  <a:solidFill>
                    <a:schemeClr val="tx1"/>
                  </a:solidFill>
                  <a:latin typeface="Arial"/>
                  <a:cs typeface="Arial"/>
                </a:rPr>
                <a:t> final report was completed but not published nor made available to the public. . .</a:t>
              </a:r>
            </a:p>
          </p:txBody>
        </p:sp>
        <p:sp>
          <p:nvSpPr>
            <p:cNvPr id="10" name="Content Placeholder 2">
              <a:extLst>
                <a:ext uri="{FF2B5EF4-FFF2-40B4-BE49-F238E27FC236}">
                  <a16:creationId xmlns:a16="http://schemas.microsoft.com/office/drawing/2014/main" id="{73EDD04E-C5BE-4CB3-A2F3-CEA64A08EB7C}"/>
                </a:ext>
              </a:extLst>
            </p:cNvPr>
            <p:cNvSpPr txBox="1">
              <a:spLocks/>
            </p:cNvSpPr>
            <p:nvPr/>
          </p:nvSpPr>
          <p:spPr>
            <a:xfrm>
              <a:off x="66675" y="4321726"/>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2019-04</a:t>
              </a:r>
            </a:p>
          </p:txBody>
        </p:sp>
      </p:grpSp>
    </p:spTree>
    <p:extLst>
      <p:ext uri="{BB962C8B-B14F-4D97-AF65-F5344CB8AC3E}">
        <p14:creationId xmlns:p14="http://schemas.microsoft.com/office/powerpoint/2010/main" val="275588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a:xfrm>
            <a:off x="225424" y="119714"/>
            <a:ext cx="10772775" cy="876340"/>
          </a:xfrm>
        </p:spPr>
        <p:txBody>
          <a:bodyPr>
            <a:normAutofit/>
          </a:bodyPr>
          <a:lstStyle/>
          <a:p>
            <a:r>
              <a:rPr lang="en-CA" b="1" dirty="0"/>
              <a:t>Current Events</a:t>
            </a:r>
            <a:endParaRPr lang="en-US" dirty="0"/>
          </a:p>
        </p:txBody>
      </p:sp>
      <p:sp>
        <p:nvSpPr>
          <p:cNvPr id="9" name="Content Placeholder 2">
            <a:extLst>
              <a:ext uri="{FF2B5EF4-FFF2-40B4-BE49-F238E27FC236}">
                <a16:creationId xmlns:a16="http://schemas.microsoft.com/office/drawing/2014/main" id="{3EDC92BB-65B0-4A64-8B1F-D38FC6550B5E}"/>
              </a:ext>
            </a:extLst>
          </p:cNvPr>
          <p:cNvSpPr txBox="1">
            <a:spLocks/>
          </p:cNvSpPr>
          <p:nvPr/>
        </p:nvSpPr>
        <p:spPr>
          <a:xfrm>
            <a:off x="1662545" y="1125538"/>
            <a:ext cx="10462780" cy="50466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lvl="0" indent="0">
              <a:buClr>
                <a:srgbClr val="FC0128"/>
              </a:buClr>
              <a:buNone/>
              <a:tabLst>
                <a:tab pos="1612900" algn="l"/>
              </a:tabLst>
            </a:pPr>
            <a:r>
              <a:rPr lang="en-US" sz="3200" kern="0" dirty="0">
                <a:solidFill>
                  <a:schemeClr val="tx1"/>
                </a:solidFill>
                <a:latin typeface="Arial"/>
                <a:cs typeface="Arial"/>
              </a:rPr>
              <a:t>Government announced new “red tape and burden reduction measures” to minimize barriers on businesses</a:t>
            </a:r>
          </a:p>
          <a:p>
            <a:pPr>
              <a:buClr>
                <a:srgbClr val="FC0128"/>
              </a:buClr>
              <a:tabLst>
                <a:tab pos="1612900" algn="l"/>
              </a:tabLst>
            </a:pPr>
            <a:r>
              <a:rPr lang="en-US" sz="2800" kern="0" dirty="0">
                <a:solidFill>
                  <a:schemeClr val="tx1"/>
                </a:solidFill>
                <a:latin typeface="Arial"/>
                <a:cs typeface="Arial"/>
              </a:rPr>
              <a:t>commitment to enhance HARPA to “better enable innovation and the use of new and emerging technology”</a:t>
            </a:r>
          </a:p>
          <a:p>
            <a:pPr marL="0" indent="0">
              <a:buClr>
                <a:srgbClr val="FC0128"/>
              </a:buClr>
              <a:buNone/>
              <a:tabLst>
                <a:tab pos="1612900" algn="l"/>
              </a:tabLst>
            </a:pPr>
            <a:r>
              <a:rPr lang="en-US" sz="3200" kern="0" dirty="0">
                <a:solidFill>
                  <a:schemeClr val="tx1"/>
                </a:solidFill>
                <a:latin typeface="Arial"/>
                <a:cs typeface="Arial"/>
              </a:rPr>
              <a:t>MOH solicited “technical and radiation safety experts, technology users, and sector industry representatives” for legislative/regulatory amendments that:</a:t>
            </a:r>
          </a:p>
          <a:p>
            <a:pPr>
              <a:buClr>
                <a:srgbClr val="FC0128"/>
              </a:buClr>
              <a:tabLst>
                <a:tab pos="1612900" algn="l"/>
              </a:tabLst>
            </a:pPr>
            <a:r>
              <a:rPr lang="en-US" sz="2800" kern="0" dirty="0">
                <a:solidFill>
                  <a:schemeClr val="tx1"/>
                </a:solidFill>
                <a:latin typeface="Arial"/>
                <a:cs typeface="Arial"/>
              </a:rPr>
              <a:t>can be implemented within the existing HARPA framework;</a:t>
            </a:r>
          </a:p>
          <a:p>
            <a:pPr>
              <a:buClr>
                <a:srgbClr val="FC0128"/>
              </a:buClr>
              <a:tabLst>
                <a:tab pos="1612900" algn="l"/>
              </a:tabLst>
            </a:pPr>
            <a:r>
              <a:rPr lang="en-US" sz="2800" kern="0" dirty="0">
                <a:solidFill>
                  <a:schemeClr val="tx1"/>
                </a:solidFill>
                <a:latin typeface="Arial"/>
                <a:cs typeface="Arial"/>
              </a:rPr>
              <a:t>are within the scope of the government </a:t>
            </a:r>
          </a:p>
          <a:p>
            <a:pPr>
              <a:buClr>
                <a:srgbClr val="FC0128"/>
              </a:buClr>
              <a:tabLst>
                <a:tab pos="1612900" algn="l"/>
              </a:tabLst>
            </a:pPr>
            <a:r>
              <a:rPr lang="en-US" sz="2800" kern="0" dirty="0">
                <a:solidFill>
                  <a:schemeClr val="tx1"/>
                </a:solidFill>
                <a:latin typeface="Arial"/>
                <a:cs typeface="Arial"/>
              </a:rPr>
              <a:t>do not compromise safety/quality standards</a:t>
            </a:r>
          </a:p>
        </p:txBody>
      </p:sp>
      <p:sp>
        <p:nvSpPr>
          <p:cNvPr id="10" name="Content Placeholder 2">
            <a:extLst>
              <a:ext uri="{FF2B5EF4-FFF2-40B4-BE49-F238E27FC236}">
                <a16:creationId xmlns:a16="http://schemas.microsoft.com/office/drawing/2014/main" id="{0460417D-B342-45F5-9D1E-364C79B4232B}"/>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2021-04</a:t>
            </a:r>
          </a:p>
        </p:txBody>
      </p:sp>
      <p:sp>
        <p:nvSpPr>
          <p:cNvPr id="11" name="Content Placeholder 2">
            <a:extLst>
              <a:ext uri="{FF2B5EF4-FFF2-40B4-BE49-F238E27FC236}">
                <a16:creationId xmlns:a16="http://schemas.microsoft.com/office/drawing/2014/main" id="{A03236C5-F0D2-4779-95F8-9A1CD8FD6590}"/>
              </a:ext>
            </a:extLst>
          </p:cNvPr>
          <p:cNvSpPr txBox="1">
            <a:spLocks/>
          </p:cNvSpPr>
          <p:nvPr/>
        </p:nvSpPr>
        <p:spPr>
          <a:xfrm>
            <a:off x="66675" y="3193011"/>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2021-06</a:t>
            </a:r>
          </a:p>
        </p:txBody>
      </p:sp>
    </p:spTree>
    <p:extLst>
      <p:ext uri="{BB962C8B-B14F-4D97-AF65-F5344CB8AC3E}">
        <p14:creationId xmlns:p14="http://schemas.microsoft.com/office/powerpoint/2010/main" val="364995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64C9-A5F0-9A4A-A082-6A2CCDA97F17}"/>
              </a:ext>
            </a:extLst>
          </p:cNvPr>
          <p:cNvSpPr>
            <a:spLocks noGrp="1"/>
          </p:cNvSpPr>
          <p:nvPr>
            <p:ph type="title"/>
          </p:nvPr>
        </p:nvSpPr>
        <p:spPr/>
        <p:txBody>
          <a:bodyPr/>
          <a:lstStyle/>
          <a:p>
            <a:r>
              <a:rPr lang="en-US" dirty="0"/>
              <a:t>OAMP 2021 AGM Agenda</a:t>
            </a:r>
          </a:p>
        </p:txBody>
      </p:sp>
      <p:sp>
        <p:nvSpPr>
          <p:cNvPr id="3" name="Content Placeholder 2">
            <a:extLst>
              <a:ext uri="{FF2B5EF4-FFF2-40B4-BE49-F238E27FC236}">
                <a16:creationId xmlns:a16="http://schemas.microsoft.com/office/drawing/2014/main" id="{BDC31DB8-2C6B-264E-9388-4B962BC87462}"/>
              </a:ext>
            </a:extLst>
          </p:cNvPr>
          <p:cNvSpPr>
            <a:spLocks noGrp="1"/>
          </p:cNvSpPr>
          <p:nvPr>
            <p:ph idx="1"/>
          </p:nvPr>
        </p:nvSpPr>
        <p:spPr/>
        <p:txBody>
          <a:bodyPr>
            <a:normAutofit/>
          </a:bodyPr>
          <a:lstStyle/>
          <a:p>
            <a:pPr marL="457200" indent="-457200">
              <a:buFont typeface="+mj-lt"/>
              <a:buAutoNum type="arabicParenR"/>
            </a:pPr>
            <a:r>
              <a:rPr lang="en-US" dirty="0"/>
              <a:t>Call to Order</a:t>
            </a:r>
          </a:p>
          <a:p>
            <a:pPr marL="457200" indent="-457200">
              <a:buFont typeface="+mj-lt"/>
              <a:buAutoNum type="arabicParenR"/>
            </a:pPr>
            <a:r>
              <a:rPr lang="en-US" dirty="0"/>
              <a:t>Approval of the previous minutes</a:t>
            </a:r>
          </a:p>
          <a:p>
            <a:pPr marL="457200" indent="-457200">
              <a:buFont typeface="+mj-lt"/>
              <a:buAutoNum type="arabicParenR"/>
            </a:pPr>
            <a:r>
              <a:rPr lang="en-US" dirty="0"/>
              <a:t>President’s Report – Joe Hayward</a:t>
            </a:r>
          </a:p>
          <a:p>
            <a:pPr marL="457200" indent="-457200">
              <a:buFont typeface="+mj-lt"/>
              <a:buAutoNum type="arabicParenR"/>
            </a:pPr>
            <a:r>
              <a:rPr lang="en-US" dirty="0"/>
              <a:t>Ontario Red-Tape Reduction Strategy – Nicholas Shkumat</a:t>
            </a:r>
          </a:p>
          <a:p>
            <a:pPr marL="457200" indent="-457200">
              <a:buFont typeface="+mj-lt"/>
              <a:buAutoNum type="arabicParenR"/>
            </a:pPr>
            <a:r>
              <a:rPr lang="en-US" dirty="0"/>
              <a:t>Treasurer’s Report  - Crystal Angers</a:t>
            </a:r>
          </a:p>
          <a:p>
            <a:pPr marL="457200" indent="-457200">
              <a:buFont typeface="+mj-lt"/>
              <a:buAutoNum type="arabicParenR"/>
            </a:pPr>
            <a:r>
              <a:rPr lang="en-US" dirty="0"/>
              <a:t>Membership Report – Jeff Richer</a:t>
            </a:r>
          </a:p>
          <a:p>
            <a:pPr marL="457200" indent="-457200">
              <a:buFont typeface="+mj-lt"/>
              <a:buAutoNum type="arabicParenR"/>
            </a:pPr>
            <a:r>
              <a:rPr lang="en-US" dirty="0"/>
              <a:t>Elections and Introduction of the new board – Stephen Breen</a:t>
            </a:r>
          </a:p>
          <a:p>
            <a:pPr marL="457200" indent="-457200">
              <a:buFont typeface="+mj-lt"/>
              <a:buAutoNum type="arabicParenR"/>
            </a:pPr>
            <a:r>
              <a:rPr lang="en-US" dirty="0"/>
              <a:t>Adjournment</a:t>
            </a:r>
          </a:p>
        </p:txBody>
      </p:sp>
    </p:spTree>
    <p:extLst>
      <p:ext uri="{BB962C8B-B14F-4D97-AF65-F5344CB8AC3E}">
        <p14:creationId xmlns:p14="http://schemas.microsoft.com/office/powerpoint/2010/main" val="1064911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a:xfrm>
            <a:off x="225424" y="119714"/>
            <a:ext cx="10772775" cy="876340"/>
          </a:xfrm>
        </p:spPr>
        <p:txBody>
          <a:bodyPr>
            <a:normAutofit/>
          </a:bodyPr>
          <a:lstStyle/>
          <a:p>
            <a:r>
              <a:rPr lang="en-CA" b="1" dirty="0"/>
              <a:t>Current Events</a:t>
            </a:r>
            <a:endParaRPr lang="en-US" dirty="0"/>
          </a:p>
        </p:txBody>
      </p:sp>
      <p:sp>
        <p:nvSpPr>
          <p:cNvPr id="9" name="Content Placeholder 2">
            <a:extLst>
              <a:ext uri="{FF2B5EF4-FFF2-40B4-BE49-F238E27FC236}">
                <a16:creationId xmlns:a16="http://schemas.microsoft.com/office/drawing/2014/main" id="{3EDC92BB-65B0-4A64-8B1F-D38FC6550B5E}"/>
              </a:ext>
            </a:extLst>
          </p:cNvPr>
          <p:cNvSpPr txBox="1">
            <a:spLocks/>
          </p:cNvSpPr>
          <p:nvPr/>
        </p:nvSpPr>
        <p:spPr>
          <a:xfrm>
            <a:off x="1662545" y="1125538"/>
            <a:ext cx="10361388" cy="27733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lvl="0" indent="0">
              <a:buClr>
                <a:srgbClr val="FC0128"/>
              </a:buClr>
              <a:buNone/>
              <a:tabLst>
                <a:tab pos="1612900" algn="l"/>
              </a:tabLst>
            </a:pPr>
            <a:r>
              <a:rPr lang="en-US" sz="3200" kern="0" dirty="0">
                <a:solidFill>
                  <a:schemeClr val="tx1"/>
                </a:solidFill>
                <a:latin typeface="Arial"/>
                <a:cs typeface="Arial"/>
              </a:rPr>
              <a:t>MOH convened a panel of “Sector Experts” to review the submissions received from members of the public, manufacturers, and associations</a:t>
            </a:r>
          </a:p>
          <a:p>
            <a:pPr>
              <a:buClr>
                <a:srgbClr val="FC0128"/>
              </a:buClr>
              <a:tabLst>
                <a:tab pos="1612900" algn="l"/>
              </a:tabLst>
            </a:pPr>
            <a:r>
              <a:rPr lang="en-US" sz="2800" kern="0" dirty="0">
                <a:solidFill>
                  <a:schemeClr val="tx1"/>
                </a:solidFill>
                <a:latin typeface="Arial"/>
                <a:cs typeface="Arial"/>
              </a:rPr>
              <a:t>5 “sector experts” participated (including an OAMP director)</a:t>
            </a:r>
          </a:p>
          <a:p>
            <a:pPr marL="0" lvl="0" indent="0">
              <a:buClr>
                <a:srgbClr val="FC0128"/>
              </a:buClr>
              <a:buNone/>
              <a:tabLst>
                <a:tab pos="1612900" algn="l"/>
              </a:tabLst>
            </a:pPr>
            <a:endParaRPr lang="en-US" sz="3200" kern="0" dirty="0">
              <a:solidFill>
                <a:schemeClr val="tx1"/>
              </a:solidFill>
              <a:latin typeface="Arial"/>
              <a:cs typeface="Arial"/>
            </a:endParaRPr>
          </a:p>
        </p:txBody>
      </p:sp>
      <p:sp>
        <p:nvSpPr>
          <p:cNvPr id="14" name="Content Placeholder 2">
            <a:extLst>
              <a:ext uri="{FF2B5EF4-FFF2-40B4-BE49-F238E27FC236}">
                <a16:creationId xmlns:a16="http://schemas.microsoft.com/office/drawing/2014/main" id="{D7718CB7-90F2-4036-9AB4-4EA6AEDD5FD5}"/>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2021-07</a:t>
            </a:r>
          </a:p>
        </p:txBody>
      </p:sp>
      <p:grpSp>
        <p:nvGrpSpPr>
          <p:cNvPr id="3" name="Group 2">
            <a:extLst>
              <a:ext uri="{FF2B5EF4-FFF2-40B4-BE49-F238E27FC236}">
                <a16:creationId xmlns:a16="http://schemas.microsoft.com/office/drawing/2014/main" id="{07835FCE-3FB9-4536-8D66-548E63825E65}"/>
              </a:ext>
            </a:extLst>
          </p:cNvPr>
          <p:cNvGrpSpPr/>
          <p:nvPr/>
        </p:nvGrpSpPr>
        <p:grpSpPr>
          <a:xfrm>
            <a:off x="66675" y="3261103"/>
            <a:ext cx="12058650" cy="1534562"/>
            <a:chOff x="66675" y="3261103"/>
            <a:chExt cx="12058650" cy="1534562"/>
          </a:xfrm>
        </p:grpSpPr>
        <p:sp>
          <p:nvSpPr>
            <p:cNvPr id="5" name="Content Placeholder 2">
              <a:extLst>
                <a:ext uri="{FF2B5EF4-FFF2-40B4-BE49-F238E27FC236}">
                  <a16:creationId xmlns:a16="http://schemas.microsoft.com/office/drawing/2014/main" id="{B9AF2CD1-156C-4A70-A7AB-CCD0ADE5488D}"/>
                </a:ext>
              </a:extLst>
            </p:cNvPr>
            <p:cNvSpPr txBox="1">
              <a:spLocks/>
            </p:cNvSpPr>
            <p:nvPr/>
          </p:nvSpPr>
          <p:spPr>
            <a:xfrm>
              <a:off x="1662544" y="3261103"/>
              <a:ext cx="10462781" cy="15345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None/>
                <a:tabLst>
                  <a:tab pos="1612900" algn="l"/>
                </a:tabLst>
              </a:pPr>
              <a:r>
                <a:rPr lang="en-US" sz="3200" kern="0" dirty="0">
                  <a:solidFill>
                    <a:schemeClr val="tx1"/>
                  </a:solidFill>
                  <a:latin typeface="Arial"/>
                  <a:cs typeface="Arial"/>
                </a:rPr>
                <a:t>Following consultation, MOH revealed 4 targeted actions</a:t>
              </a:r>
            </a:p>
            <a:p>
              <a:pPr marL="514350" indent="-514350">
                <a:buClr>
                  <a:srgbClr val="FC0128"/>
                </a:buClr>
                <a:buFont typeface="+mj-lt"/>
                <a:buAutoNum type="arabicPeriod"/>
                <a:tabLst>
                  <a:tab pos="1612900" algn="l"/>
                </a:tabLst>
              </a:pPr>
              <a:r>
                <a:rPr lang="en-US" sz="2800" kern="0" dirty="0">
                  <a:solidFill>
                    <a:schemeClr val="tx1"/>
                  </a:solidFill>
                  <a:latin typeface="Arial"/>
                  <a:cs typeface="Arial"/>
                </a:rPr>
                <a:t>Modernizing shielding design methods</a:t>
              </a:r>
            </a:p>
            <a:p>
              <a:pPr marL="942975" lvl="1" indent="-514350">
                <a:buClr>
                  <a:srgbClr val="FC0128"/>
                </a:buClr>
                <a:tabLst>
                  <a:tab pos="1612900" algn="l"/>
                </a:tabLst>
              </a:pPr>
              <a:r>
                <a:rPr lang="nn-NO" sz="2600" kern="0" dirty="0">
                  <a:solidFill>
                    <a:schemeClr val="tx1"/>
                  </a:solidFill>
                  <a:latin typeface="Arial"/>
                  <a:cs typeface="Arial"/>
                </a:rPr>
                <a:t>HARPA Reg. 543 s.3 (2) </a:t>
              </a:r>
            </a:p>
            <a:p>
              <a:pPr marL="942975" lvl="1" indent="-514350">
                <a:buClr>
                  <a:srgbClr val="FC0128"/>
                </a:buClr>
                <a:tabLst>
                  <a:tab pos="1612900" algn="l"/>
                </a:tabLst>
              </a:pPr>
              <a:r>
                <a:rPr lang="en-US" sz="2600" kern="0" dirty="0">
                  <a:solidFill>
                    <a:schemeClr val="tx1"/>
                  </a:solidFill>
                  <a:latin typeface="Arial"/>
                  <a:cs typeface="Arial"/>
                </a:rPr>
                <a:t>Replace SC20A with SC35 for shielding methodology</a:t>
              </a:r>
            </a:p>
            <a:p>
              <a:pPr marL="942975" lvl="1" indent="-514350">
                <a:buClr>
                  <a:srgbClr val="FC0128"/>
                </a:buClr>
                <a:tabLst>
                  <a:tab pos="1612900" algn="l"/>
                </a:tabLst>
              </a:pPr>
              <a:r>
                <a:rPr lang="en-US" sz="2600" kern="0" dirty="0">
                  <a:solidFill>
                    <a:schemeClr val="tx1"/>
                  </a:solidFill>
                  <a:latin typeface="Arial"/>
                  <a:cs typeface="Arial"/>
                </a:rPr>
                <a:t>Allowing for adoption of NCRP Report 147</a:t>
              </a:r>
            </a:p>
            <a:p>
              <a:pPr marL="1370012" lvl="2" indent="-514350">
                <a:buClr>
                  <a:srgbClr val="FC0128"/>
                </a:buClr>
                <a:tabLst>
                  <a:tab pos="1612900" algn="l"/>
                </a:tabLst>
              </a:pPr>
              <a:r>
                <a:rPr lang="en-US" sz="2400" kern="0" dirty="0">
                  <a:solidFill>
                    <a:schemeClr val="tx1"/>
                  </a:solidFill>
                  <a:latin typeface="Arial"/>
                  <a:cs typeface="Arial"/>
                </a:rPr>
                <a:t>Report 49 may still be used</a:t>
              </a:r>
            </a:p>
          </p:txBody>
        </p:sp>
        <p:sp>
          <p:nvSpPr>
            <p:cNvPr id="6" name="Content Placeholder 2">
              <a:extLst>
                <a:ext uri="{FF2B5EF4-FFF2-40B4-BE49-F238E27FC236}">
                  <a16:creationId xmlns:a16="http://schemas.microsoft.com/office/drawing/2014/main" id="{D0D4D09D-4765-4B88-BFA6-0C1F8D5728A2}"/>
                </a:ext>
              </a:extLst>
            </p:cNvPr>
            <p:cNvSpPr txBox="1">
              <a:spLocks/>
            </p:cNvSpPr>
            <p:nvPr/>
          </p:nvSpPr>
          <p:spPr>
            <a:xfrm>
              <a:off x="66675" y="3261103"/>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2021-10</a:t>
              </a:r>
            </a:p>
          </p:txBody>
        </p:sp>
      </p:grpSp>
    </p:spTree>
    <p:extLst>
      <p:ext uri="{BB962C8B-B14F-4D97-AF65-F5344CB8AC3E}">
        <p14:creationId xmlns:p14="http://schemas.microsoft.com/office/powerpoint/2010/main" val="143866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BF8C4DF6-70EE-4F97-9DF5-1705283EC7C6}"/>
              </a:ext>
            </a:extLst>
          </p:cNvPr>
          <p:cNvSpPr txBox="1">
            <a:spLocks/>
          </p:cNvSpPr>
          <p:nvPr/>
        </p:nvSpPr>
        <p:spPr>
          <a:xfrm>
            <a:off x="1662544" y="1125538"/>
            <a:ext cx="10462781" cy="153456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None/>
              <a:tabLst>
                <a:tab pos="1612900" algn="l"/>
              </a:tabLst>
            </a:pPr>
            <a:r>
              <a:rPr lang="en-US" sz="3200" kern="0" dirty="0">
                <a:solidFill>
                  <a:schemeClr val="tx1"/>
                </a:solidFill>
                <a:latin typeface="Arial"/>
                <a:cs typeface="Arial"/>
              </a:rPr>
              <a:t>Following consultation, MOH revealed 4 targeted actions</a:t>
            </a:r>
          </a:p>
          <a:p>
            <a:pPr marL="514350" indent="-514350">
              <a:buClr>
                <a:srgbClr val="FC0128"/>
              </a:buClr>
              <a:buFont typeface="+mj-lt"/>
              <a:buAutoNum type="arabicPeriod"/>
              <a:tabLst>
                <a:tab pos="1612900" algn="l"/>
              </a:tabLst>
            </a:pPr>
            <a:r>
              <a:rPr lang="en-US" sz="2800" kern="0" dirty="0">
                <a:solidFill>
                  <a:schemeClr val="tx1"/>
                </a:solidFill>
                <a:latin typeface="Arial"/>
                <a:cs typeface="Arial"/>
              </a:rPr>
              <a:t> Modernizing shielding design methods</a:t>
            </a:r>
          </a:p>
          <a:p>
            <a:pPr lvl="1">
              <a:buClr>
                <a:srgbClr val="FC0128"/>
              </a:buClr>
              <a:tabLst>
                <a:tab pos="1612900" algn="l"/>
              </a:tabLst>
            </a:pPr>
            <a:r>
              <a:rPr lang="en-US" sz="2600" kern="0" dirty="0">
                <a:solidFill>
                  <a:schemeClr val="tx1"/>
                </a:solidFill>
                <a:latin typeface="Arial"/>
                <a:cs typeface="Arial"/>
              </a:rPr>
              <a:t>Proposal: 21-HLTC021</a:t>
            </a:r>
          </a:p>
          <a:p>
            <a:pPr lvl="1">
              <a:buClr>
                <a:srgbClr val="FC0128"/>
              </a:buClr>
              <a:tabLst>
                <a:tab pos="1612900" algn="l"/>
              </a:tabLst>
            </a:pPr>
            <a:r>
              <a:rPr lang="en-US" sz="2600" kern="0" dirty="0">
                <a:solidFill>
                  <a:schemeClr val="tx1"/>
                </a:solidFill>
                <a:latin typeface="Arial"/>
                <a:cs typeface="Arial"/>
              </a:rPr>
              <a:t>Comments due: November 22, 2021 </a:t>
            </a:r>
          </a:p>
        </p:txBody>
      </p:sp>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a:xfrm>
            <a:off x="225424" y="119714"/>
            <a:ext cx="10772775" cy="876340"/>
          </a:xfrm>
        </p:spPr>
        <p:txBody>
          <a:bodyPr>
            <a:normAutofit/>
          </a:bodyPr>
          <a:lstStyle/>
          <a:p>
            <a:r>
              <a:rPr lang="en-CA" b="1" dirty="0"/>
              <a:t>Current Events</a:t>
            </a:r>
            <a:endParaRPr lang="en-US" dirty="0"/>
          </a:p>
        </p:txBody>
      </p:sp>
      <p:sp>
        <p:nvSpPr>
          <p:cNvPr id="14" name="Content Placeholder 2">
            <a:extLst>
              <a:ext uri="{FF2B5EF4-FFF2-40B4-BE49-F238E27FC236}">
                <a16:creationId xmlns:a16="http://schemas.microsoft.com/office/drawing/2014/main" id="{D7718CB7-90F2-4036-9AB4-4EA6AEDD5FD5}"/>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2021-10</a:t>
            </a:r>
          </a:p>
        </p:txBody>
      </p:sp>
      <p:pic>
        <p:nvPicPr>
          <p:cNvPr id="10" name="Picture 9">
            <a:extLst>
              <a:ext uri="{FF2B5EF4-FFF2-40B4-BE49-F238E27FC236}">
                <a16:creationId xmlns:a16="http://schemas.microsoft.com/office/drawing/2014/main" id="{549B242D-1BFB-4EEF-BF0C-0F42AB720097}"/>
              </a:ext>
            </a:extLst>
          </p:cNvPr>
          <p:cNvPicPr>
            <a:picLocks noChangeAspect="1"/>
          </p:cNvPicPr>
          <p:nvPr/>
        </p:nvPicPr>
        <p:blipFill rotWithShape="1">
          <a:blip r:embed="rId2"/>
          <a:srcRect b="48886"/>
          <a:stretch/>
        </p:blipFill>
        <p:spPr>
          <a:xfrm>
            <a:off x="732396" y="3172871"/>
            <a:ext cx="10727207" cy="2607215"/>
          </a:xfrm>
          <a:prstGeom prst="rect">
            <a:avLst/>
          </a:prstGeom>
          <a:ln>
            <a:solidFill>
              <a:srgbClr val="FF0000"/>
            </a:solidFill>
          </a:ln>
        </p:spPr>
      </p:pic>
      <p:sp>
        <p:nvSpPr>
          <p:cNvPr id="11" name="TextBox 10">
            <a:extLst>
              <a:ext uri="{FF2B5EF4-FFF2-40B4-BE49-F238E27FC236}">
                <a16:creationId xmlns:a16="http://schemas.microsoft.com/office/drawing/2014/main" id="{E1E6CD69-11FB-418A-A3C5-C933A3F3A1EC}"/>
              </a:ext>
            </a:extLst>
          </p:cNvPr>
          <p:cNvSpPr txBox="1"/>
          <p:nvPr/>
        </p:nvSpPr>
        <p:spPr>
          <a:xfrm>
            <a:off x="6444730" y="4428854"/>
            <a:ext cx="4860626" cy="523220"/>
          </a:xfrm>
          <a:prstGeom prst="rect">
            <a:avLst/>
          </a:prstGeom>
          <a:noFill/>
        </p:spPr>
        <p:txBody>
          <a:bodyPr wrap="none" rtlCol="0">
            <a:spAutoFit/>
          </a:bodyPr>
          <a:lstStyle/>
          <a:p>
            <a:r>
              <a:rPr lang="en-US" sz="2800" b="1" dirty="0">
                <a:solidFill>
                  <a:srgbClr val="00FF00"/>
                </a:solidFill>
                <a:latin typeface="Arial" panose="020B0604020202020204" pitchFamily="34" charset="0"/>
                <a:cs typeface="Arial" panose="020B0604020202020204" pitchFamily="34" charset="0"/>
              </a:rPr>
              <a:t>“No later than July 1, 2022”</a:t>
            </a:r>
            <a:endParaRPr lang="en-CA" sz="2800" b="1" dirty="0">
              <a:solidFill>
                <a:srgbClr val="00FF00"/>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7204C443-ADEA-4236-AA7E-6695D1942A0B}"/>
              </a:ext>
            </a:extLst>
          </p:cNvPr>
          <p:cNvSpPr txBox="1"/>
          <p:nvPr/>
        </p:nvSpPr>
        <p:spPr>
          <a:xfrm>
            <a:off x="3054841" y="5800949"/>
            <a:ext cx="8489031" cy="338554"/>
          </a:xfrm>
          <a:prstGeom prst="rect">
            <a:avLst/>
          </a:prstGeom>
          <a:noFill/>
        </p:spPr>
        <p:txBody>
          <a:bodyPr wrap="square">
            <a:spAutoFit/>
          </a:bodyPr>
          <a:lstStyle/>
          <a:p>
            <a:pPr algn="r"/>
            <a:r>
              <a:rPr lang="en-CA" sz="1600" i="1" dirty="0">
                <a:latin typeface="Arial" panose="020B0604020202020204" pitchFamily="34" charset="0"/>
                <a:cs typeface="Arial" panose="020B0604020202020204" pitchFamily="34" charset="0"/>
              </a:rPr>
              <a:t>https://www.ontariocanada.com/registry/view.do?postingId=39127&amp;language=en</a:t>
            </a:r>
          </a:p>
        </p:txBody>
      </p:sp>
    </p:spTree>
    <p:extLst>
      <p:ext uri="{BB962C8B-B14F-4D97-AF65-F5344CB8AC3E}">
        <p14:creationId xmlns:p14="http://schemas.microsoft.com/office/powerpoint/2010/main" val="393462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a:xfrm>
            <a:off x="225424" y="119714"/>
            <a:ext cx="10772775" cy="876340"/>
          </a:xfrm>
        </p:spPr>
        <p:txBody>
          <a:bodyPr>
            <a:normAutofit/>
          </a:bodyPr>
          <a:lstStyle/>
          <a:p>
            <a:r>
              <a:rPr lang="en-CA" b="1" dirty="0"/>
              <a:t>Current Events</a:t>
            </a:r>
            <a:endParaRPr lang="en-US" dirty="0"/>
          </a:p>
        </p:txBody>
      </p:sp>
      <p:sp>
        <p:nvSpPr>
          <p:cNvPr id="9" name="Content Placeholder 2">
            <a:extLst>
              <a:ext uri="{FF2B5EF4-FFF2-40B4-BE49-F238E27FC236}">
                <a16:creationId xmlns:a16="http://schemas.microsoft.com/office/drawing/2014/main" id="{3EDC92BB-65B0-4A64-8B1F-D38FC6550B5E}"/>
              </a:ext>
            </a:extLst>
          </p:cNvPr>
          <p:cNvSpPr txBox="1">
            <a:spLocks/>
          </p:cNvSpPr>
          <p:nvPr/>
        </p:nvSpPr>
        <p:spPr>
          <a:xfrm>
            <a:off x="1662544" y="1125538"/>
            <a:ext cx="10462781" cy="5027612"/>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None/>
              <a:tabLst>
                <a:tab pos="1612900" algn="l"/>
              </a:tabLst>
            </a:pPr>
            <a:r>
              <a:rPr lang="en-US" sz="3200" kern="0" dirty="0">
                <a:solidFill>
                  <a:schemeClr val="tx1"/>
                </a:solidFill>
                <a:latin typeface="Arial"/>
                <a:cs typeface="Arial"/>
              </a:rPr>
              <a:t>Following consultation, MOH </a:t>
            </a:r>
            <a:r>
              <a:rPr lang="en-US" sz="3200" kern="0">
                <a:solidFill>
                  <a:schemeClr val="tx1"/>
                </a:solidFill>
                <a:latin typeface="Arial"/>
                <a:cs typeface="Arial"/>
              </a:rPr>
              <a:t>revealed 4 targeted </a:t>
            </a:r>
            <a:r>
              <a:rPr lang="en-US" sz="3200" kern="0" dirty="0">
                <a:solidFill>
                  <a:schemeClr val="tx1"/>
                </a:solidFill>
                <a:latin typeface="Arial"/>
                <a:cs typeface="Arial"/>
              </a:rPr>
              <a:t>actions</a:t>
            </a:r>
          </a:p>
          <a:p>
            <a:pPr marL="514350" indent="-514350">
              <a:buClr>
                <a:srgbClr val="FC0128"/>
              </a:buClr>
              <a:buFont typeface="+mj-lt"/>
              <a:buAutoNum type="arabicPeriod" startAt="2"/>
              <a:tabLst>
                <a:tab pos="1612900" algn="l"/>
              </a:tabLst>
            </a:pPr>
            <a:r>
              <a:rPr lang="en-US" sz="2800" kern="0" dirty="0">
                <a:solidFill>
                  <a:schemeClr val="tx1"/>
                </a:solidFill>
                <a:latin typeface="Arial"/>
                <a:cs typeface="Arial"/>
              </a:rPr>
              <a:t>Provide guidance re: CT designation process</a:t>
            </a:r>
          </a:p>
          <a:p>
            <a:pPr lvl="1">
              <a:buClr>
                <a:srgbClr val="FC0128"/>
              </a:buClr>
              <a:tabLst>
                <a:tab pos="1612900" algn="l"/>
              </a:tabLst>
            </a:pPr>
            <a:r>
              <a:rPr lang="en-US" sz="2600" kern="0" dirty="0">
                <a:solidFill>
                  <a:schemeClr val="tx1"/>
                </a:solidFill>
                <a:latin typeface="Arial"/>
                <a:cs typeface="Arial"/>
              </a:rPr>
              <a:t>certainty for approval timelines</a:t>
            </a:r>
          </a:p>
          <a:p>
            <a:pPr lvl="1">
              <a:buClr>
                <a:srgbClr val="FC0128"/>
              </a:buClr>
              <a:tabLst>
                <a:tab pos="1612900" algn="l"/>
              </a:tabLst>
            </a:pPr>
            <a:r>
              <a:rPr lang="en-US" sz="2600" kern="0" dirty="0">
                <a:solidFill>
                  <a:schemeClr val="tx1"/>
                </a:solidFill>
                <a:latin typeface="Arial"/>
                <a:cs typeface="Arial"/>
              </a:rPr>
              <a:t>reduction in the approval timeline by 60% </a:t>
            </a:r>
          </a:p>
          <a:p>
            <a:pPr lvl="1">
              <a:buClr>
                <a:srgbClr val="FC0128"/>
              </a:buClr>
              <a:tabLst>
                <a:tab pos="1612900" algn="l"/>
              </a:tabLst>
            </a:pPr>
            <a:r>
              <a:rPr lang="en-US" sz="2600" kern="0" dirty="0">
                <a:solidFill>
                  <a:schemeClr val="tx1"/>
                </a:solidFill>
                <a:latin typeface="Arial"/>
                <a:cs typeface="Arial"/>
              </a:rPr>
              <a:t>create a streamlined application for replacement CTs</a:t>
            </a:r>
          </a:p>
          <a:p>
            <a:pPr marL="514350" indent="-514350">
              <a:buClr>
                <a:srgbClr val="FC0128"/>
              </a:buClr>
              <a:buFont typeface="+mj-lt"/>
              <a:buAutoNum type="arabicPeriod" startAt="2"/>
              <a:tabLst>
                <a:tab pos="1612900" algn="l"/>
              </a:tabLst>
            </a:pPr>
            <a:r>
              <a:rPr lang="en-US" sz="2800" kern="0" dirty="0">
                <a:solidFill>
                  <a:schemeClr val="tx1"/>
                </a:solidFill>
                <a:latin typeface="Arial"/>
                <a:cs typeface="Arial"/>
              </a:rPr>
              <a:t>Clarify definitions surrounding “owners” and “operators”</a:t>
            </a:r>
          </a:p>
          <a:p>
            <a:pPr lvl="1">
              <a:buClr>
                <a:srgbClr val="FC0128"/>
              </a:buClr>
              <a:tabLst>
                <a:tab pos="1612900" algn="l"/>
              </a:tabLst>
            </a:pPr>
            <a:r>
              <a:rPr lang="en-US" sz="2600" kern="0" dirty="0">
                <a:solidFill>
                  <a:schemeClr val="tx1"/>
                </a:solidFill>
                <a:latin typeface="Arial"/>
                <a:cs typeface="Arial"/>
              </a:rPr>
              <a:t>new guidance document to provide clarification regarding the responsibility of operating devices for demonstration purposes</a:t>
            </a:r>
          </a:p>
          <a:p>
            <a:pPr marL="514350" indent="-514350">
              <a:buClr>
                <a:srgbClr val="FC0128"/>
              </a:buClr>
              <a:buFont typeface="+mj-lt"/>
              <a:buAutoNum type="arabicPeriod" startAt="2"/>
              <a:tabLst>
                <a:tab pos="1612900" algn="l"/>
              </a:tabLst>
            </a:pPr>
            <a:r>
              <a:rPr lang="en-US" sz="2800" kern="0" dirty="0">
                <a:solidFill>
                  <a:schemeClr val="tx1"/>
                </a:solidFill>
                <a:latin typeface="Arial"/>
                <a:cs typeface="Arial"/>
              </a:rPr>
              <a:t>Clarify guidance documentation regarding floor plan submission requirements for mobile devices</a:t>
            </a:r>
          </a:p>
        </p:txBody>
      </p:sp>
      <p:sp>
        <p:nvSpPr>
          <p:cNvPr id="14" name="Content Placeholder 2">
            <a:extLst>
              <a:ext uri="{FF2B5EF4-FFF2-40B4-BE49-F238E27FC236}">
                <a16:creationId xmlns:a16="http://schemas.microsoft.com/office/drawing/2014/main" id="{D7718CB7-90F2-4036-9AB4-4EA6AEDD5FD5}"/>
              </a:ext>
            </a:extLst>
          </p:cNvPr>
          <p:cNvSpPr txBox="1">
            <a:spLocks/>
          </p:cNvSpPr>
          <p:nvPr/>
        </p:nvSpPr>
        <p:spPr>
          <a:xfrm>
            <a:off x="66675" y="1125538"/>
            <a:ext cx="1595870" cy="700577"/>
          </a:xfrm>
          <a:prstGeom prst="rect">
            <a:avLst/>
          </a:prstGeom>
        </p:spPr>
        <p:txBody>
          <a:bodyPr/>
          <a:lstStyle>
            <a:lvl1pPr marL="366713" indent="-366713" algn="l" defTabSz="977900" rtl="0" eaLnBrk="0" fontAlgn="base" hangingPunct="0">
              <a:spcBef>
                <a:spcPct val="20000"/>
              </a:spcBef>
              <a:spcAft>
                <a:spcPct val="0"/>
              </a:spcAft>
              <a:buClr>
                <a:schemeClr val="accent2"/>
              </a:buClr>
              <a:buChar char="•"/>
              <a:defRPr sz="3000" b="0">
                <a:solidFill>
                  <a:srgbClr val="FFFFFF"/>
                </a:solidFill>
                <a:effectLst/>
                <a:latin typeface="+mn-lt"/>
                <a:ea typeface="+mn-ea"/>
                <a:cs typeface="+mn-cs"/>
              </a:defRPr>
            </a:lvl1pPr>
            <a:lvl2pPr marL="795338" indent="-306388" algn="l" defTabSz="977900" rtl="0" eaLnBrk="0" fontAlgn="base" hangingPunct="0">
              <a:spcBef>
                <a:spcPct val="20000"/>
              </a:spcBef>
              <a:spcAft>
                <a:spcPct val="0"/>
              </a:spcAft>
              <a:buClr>
                <a:schemeClr val="accent2"/>
              </a:buClr>
              <a:buFont typeface="Arial" charset="0"/>
              <a:buChar char="-"/>
              <a:defRPr sz="2800" b="0">
                <a:solidFill>
                  <a:srgbClr val="FFFFFF"/>
                </a:solidFill>
                <a:effectLst/>
                <a:latin typeface="+mn-lt"/>
                <a:cs typeface="+mn-cs"/>
              </a:defRPr>
            </a:lvl2pPr>
            <a:lvl3pPr marL="1222375" indent="-244475" algn="l" defTabSz="977900" rtl="0" eaLnBrk="0" fontAlgn="base" hangingPunct="0">
              <a:spcBef>
                <a:spcPct val="20000"/>
              </a:spcBef>
              <a:spcAft>
                <a:spcPct val="0"/>
              </a:spcAft>
              <a:buClr>
                <a:schemeClr val="accent2"/>
              </a:buClr>
              <a:buChar char="•"/>
              <a:defRPr sz="2600" b="0">
                <a:solidFill>
                  <a:srgbClr val="FFFFFF"/>
                </a:solidFill>
                <a:effectLst/>
                <a:latin typeface="+mn-lt"/>
                <a:cs typeface="+mn-cs"/>
              </a:defRPr>
            </a:lvl3pPr>
            <a:lvl4pPr marL="1712913" indent="-246063" algn="l" defTabSz="977900" rtl="0" eaLnBrk="0" fontAlgn="base" hangingPunct="0">
              <a:spcBef>
                <a:spcPct val="20000"/>
              </a:spcBef>
              <a:spcAft>
                <a:spcPct val="0"/>
              </a:spcAft>
              <a:buClr>
                <a:schemeClr val="accent2"/>
              </a:buClr>
              <a:buChar char="•"/>
              <a:defRPr sz="2400" b="0">
                <a:solidFill>
                  <a:srgbClr val="FFFFFF"/>
                </a:solidFill>
                <a:effectLst/>
                <a:latin typeface="+mn-lt"/>
                <a:cs typeface="+mn-cs"/>
              </a:defRPr>
            </a:lvl4pPr>
            <a:lvl5pPr marL="2201863" indent="-244475" algn="l" defTabSz="977900" rtl="0" eaLnBrk="0" fontAlgn="base" hangingPunct="0">
              <a:spcBef>
                <a:spcPct val="20000"/>
              </a:spcBef>
              <a:spcAft>
                <a:spcPct val="0"/>
              </a:spcAft>
              <a:buClr>
                <a:schemeClr val="accent2"/>
              </a:buClr>
              <a:buChar char="•"/>
              <a:defRPr sz="2200" b="0">
                <a:solidFill>
                  <a:srgbClr val="FFFFFF"/>
                </a:solidFill>
                <a:effectLst/>
                <a:latin typeface="+mn-lt"/>
                <a:cs typeface="+mn-cs"/>
              </a:defRPr>
            </a:lvl5pPr>
            <a:lvl6pPr marL="26590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6pPr>
            <a:lvl7pPr marL="31162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7pPr>
            <a:lvl8pPr marL="35734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8pPr>
            <a:lvl9pPr marL="4030663" indent="-244475" algn="l" defTabSz="977900" rtl="0" fontAlgn="base">
              <a:spcBef>
                <a:spcPct val="20000"/>
              </a:spcBef>
              <a:spcAft>
                <a:spcPct val="0"/>
              </a:spcAft>
              <a:buClr>
                <a:schemeClr val="accent2"/>
              </a:buClr>
              <a:buChar char="•"/>
              <a:defRPr sz="3000" b="1">
                <a:solidFill>
                  <a:srgbClr val="FFFFFF"/>
                </a:solidFill>
                <a:effectLst>
                  <a:outerShdw blurRad="38100" dist="38100" dir="2700000" algn="tl">
                    <a:srgbClr val="000000"/>
                  </a:outerShdw>
                </a:effectLst>
                <a:latin typeface="+mn-lt"/>
                <a:cs typeface="+mn-cs"/>
              </a:defRPr>
            </a:lvl9pPr>
          </a:lstStyle>
          <a:p>
            <a:pPr marL="0" indent="0">
              <a:buClr>
                <a:srgbClr val="FC0128"/>
              </a:buClr>
              <a:buFontTx/>
              <a:buNone/>
              <a:tabLst>
                <a:tab pos="1612900" algn="l"/>
              </a:tabLst>
            </a:pPr>
            <a:r>
              <a:rPr lang="en-US" sz="2800" b="1" kern="0" dirty="0">
                <a:solidFill>
                  <a:srgbClr val="FC0128"/>
                </a:solidFill>
                <a:latin typeface="Arial"/>
                <a:cs typeface="Arial"/>
              </a:rPr>
              <a:t>2021-10</a:t>
            </a:r>
          </a:p>
        </p:txBody>
      </p:sp>
      <p:sp>
        <p:nvSpPr>
          <p:cNvPr id="7" name="TextBox 6">
            <a:extLst>
              <a:ext uri="{FF2B5EF4-FFF2-40B4-BE49-F238E27FC236}">
                <a16:creationId xmlns:a16="http://schemas.microsoft.com/office/drawing/2014/main" id="{95D6CB2A-517F-4EE7-8702-355B533D4747}"/>
              </a:ext>
            </a:extLst>
          </p:cNvPr>
          <p:cNvSpPr txBox="1"/>
          <p:nvPr/>
        </p:nvSpPr>
        <p:spPr>
          <a:xfrm rot="19352973">
            <a:off x="103633" y="2897961"/>
            <a:ext cx="2063385" cy="523220"/>
          </a:xfrm>
          <a:prstGeom prst="rect">
            <a:avLst/>
          </a:prstGeom>
          <a:noFill/>
        </p:spPr>
        <p:txBody>
          <a:bodyPr wrap="none" rtlCol="0">
            <a:spAutoFit/>
          </a:bodyPr>
          <a:lstStyle/>
          <a:p>
            <a:r>
              <a:rPr lang="en-US" sz="2800" b="1" dirty="0">
                <a:solidFill>
                  <a:srgbClr val="00FF00"/>
                </a:solidFill>
                <a:latin typeface="Arial" panose="020B0604020202020204" pitchFamily="34" charset="0"/>
                <a:cs typeface="Arial" panose="020B0604020202020204" pitchFamily="34" charset="0"/>
              </a:rPr>
              <a:t>“Fall 2021”</a:t>
            </a:r>
            <a:endParaRPr lang="en-CA" sz="2800" b="1" dirty="0">
              <a:solidFill>
                <a:srgbClr val="00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06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a:xfrm>
            <a:off x="612094" y="349135"/>
            <a:ext cx="10782300" cy="2128212"/>
          </a:xfrm>
        </p:spPr>
        <p:txBody>
          <a:bodyPr/>
          <a:lstStyle/>
          <a:p>
            <a:r>
              <a:rPr lang="en-US" dirty="0"/>
              <a:t>Financial Report</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a:xfrm>
            <a:off x="667512" y="2567031"/>
            <a:ext cx="10782300" cy="3285765"/>
          </a:xfrm>
        </p:spPr>
        <p:txBody>
          <a:bodyPr>
            <a:normAutofit/>
          </a:bodyPr>
          <a:lstStyle/>
          <a:p>
            <a:r>
              <a:rPr lang="en-US" sz="2800" b="1" dirty="0"/>
              <a:t>HIGHLIGHTS:</a:t>
            </a:r>
          </a:p>
          <a:p>
            <a:pPr marL="457200" indent="-457200">
              <a:buFont typeface="Arial" panose="020B0604020202020204" pitchFamily="34" charset="0"/>
              <a:buChar char="•"/>
            </a:pPr>
            <a:r>
              <a:rPr lang="en-US" sz="2800" dirty="0"/>
              <a:t>OAMP membership has been declining slightly since 2019</a:t>
            </a:r>
          </a:p>
          <a:p>
            <a:pPr marL="457200" lvl="0" indent="-457200">
              <a:buFont typeface="Arial" panose="020B0604020202020204" pitchFamily="34" charset="0"/>
              <a:buChar char="•"/>
            </a:pPr>
            <a:r>
              <a:rPr lang="en-US" sz="2800" dirty="0"/>
              <a:t>Due to consulting fees we ran a significant deficit in 2020. Fortunately this was adequately covered by our surplus.</a:t>
            </a:r>
          </a:p>
          <a:p>
            <a:pPr marL="457200" lvl="0" indent="-457200">
              <a:buFont typeface="Arial" panose="020B0604020202020204" pitchFamily="34" charset="0"/>
              <a:buChar char="•"/>
            </a:pPr>
            <a:r>
              <a:rPr lang="en-US" sz="2800" dirty="0"/>
              <a:t>The 2020 income tax was submitted in June</a:t>
            </a:r>
            <a:r>
              <a:rPr lang="en-US" sz="2800"/>
              <a:t>. </a:t>
            </a:r>
            <a:endParaRPr lang="en-US" sz="2800" dirty="0"/>
          </a:p>
          <a:p>
            <a:pPr marL="457200" lvl="0" indent="-457200">
              <a:buFont typeface="Arial" panose="020B0604020202020204" pitchFamily="34" charset="0"/>
              <a:buChar char="•"/>
            </a:pPr>
            <a:r>
              <a:rPr lang="en-US" sz="2800" dirty="0"/>
              <a:t>A $5000 GIC was purchased in 2019</a:t>
            </a:r>
          </a:p>
          <a:p>
            <a:endParaRPr lang="en-CA" sz="2800" dirty="0"/>
          </a:p>
        </p:txBody>
      </p:sp>
    </p:spTree>
    <p:extLst>
      <p:ext uri="{BB962C8B-B14F-4D97-AF65-F5344CB8AC3E}">
        <p14:creationId xmlns:p14="http://schemas.microsoft.com/office/powerpoint/2010/main" val="279837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2489-A6AA-49D1-A002-F5728F5922F8}"/>
              </a:ext>
            </a:extLst>
          </p:cNvPr>
          <p:cNvSpPr>
            <a:spLocks noGrp="1"/>
          </p:cNvSpPr>
          <p:nvPr>
            <p:ph type="title"/>
          </p:nvPr>
        </p:nvSpPr>
        <p:spPr>
          <a:xfrm>
            <a:off x="725540" y="337898"/>
            <a:ext cx="10515600" cy="1325563"/>
          </a:xfrm>
        </p:spPr>
        <p:txBody>
          <a:bodyPr/>
          <a:lstStyle/>
          <a:p>
            <a:r>
              <a:rPr lang="en-CA" b="1" dirty="0"/>
              <a:t>OAMP Membership	</a:t>
            </a:r>
          </a:p>
        </p:txBody>
      </p:sp>
      <p:sp>
        <p:nvSpPr>
          <p:cNvPr id="5" name="TextBox 4">
            <a:extLst>
              <a:ext uri="{FF2B5EF4-FFF2-40B4-BE49-F238E27FC236}">
                <a16:creationId xmlns:a16="http://schemas.microsoft.com/office/drawing/2014/main" id="{CB94EF70-69C5-4029-B4F6-DD5F47B66105}"/>
              </a:ext>
            </a:extLst>
          </p:cNvPr>
          <p:cNvSpPr txBox="1"/>
          <p:nvPr/>
        </p:nvSpPr>
        <p:spPr>
          <a:xfrm>
            <a:off x="838199" y="5424670"/>
            <a:ext cx="10805577" cy="584775"/>
          </a:xfrm>
          <a:prstGeom prst="rect">
            <a:avLst/>
          </a:prstGeom>
          <a:noFill/>
        </p:spPr>
        <p:txBody>
          <a:bodyPr wrap="square" rtlCol="0">
            <a:spAutoFit/>
          </a:bodyPr>
          <a:lstStyle/>
          <a:p>
            <a:r>
              <a:rPr lang="en-CA" sz="1600" dirty="0"/>
              <a:t>2020: 2 student/retiree members and 97 full members (no Corporate members)</a:t>
            </a:r>
          </a:p>
          <a:p>
            <a:r>
              <a:rPr lang="en-CA" sz="1600" dirty="0"/>
              <a:t>2021: 4 student/retiree members and 90 full members (no Corporate members)</a:t>
            </a:r>
          </a:p>
        </p:txBody>
      </p:sp>
      <p:pic>
        <p:nvPicPr>
          <p:cNvPr id="6" name="Picture 5">
            <a:extLst>
              <a:ext uri="{FF2B5EF4-FFF2-40B4-BE49-F238E27FC236}">
                <a16:creationId xmlns:a16="http://schemas.microsoft.com/office/drawing/2014/main" id="{F48E5C6F-D62E-4428-B4DF-7788B9B028E9}"/>
              </a:ext>
            </a:extLst>
          </p:cNvPr>
          <p:cNvPicPr>
            <a:picLocks noChangeAspect="1"/>
          </p:cNvPicPr>
          <p:nvPr/>
        </p:nvPicPr>
        <p:blipFill>
          <a:blip r:embed="rId2"/>
          <a:stretch>
            <a:fillRect/>
          </a:stretch>
        </p:blipFill>
        <p:spPr>
          <a:xfrm>
            <a:off x="901325" y="1730689"/>
            <a:ext cx="5104262" cy="3329016"/>
          </a:xfrm>
          <a:prstGeom prst="rect">
            <a:avLst/>
          </a:prstGeom>
        </p:spPr>
      </p:pic>
      <p:pic>
        <p:nvPicPr>
          <p:cNvPr id="8" name="Picture 7">
            <a:extLst>
              <a:ext uri="{FF2B5EF4-FFF2-40B4-BE49-F238E27FC236}">
                <a16:creationId xmlns:a16="http://schemas.microsoft.com/office/drawing/2014/main" id="{DE4B7B87-89F2-443D-87EC-327E8B9E9837}"/>
              </a:ext>
            </a:extLst>
          </p:cNvPr>
          <p:cNvPicPr>
            <a:picLocks noChangeAspect="1"/>
          </p:cNvPicPr>
          <p:nvPr/>
        </p:nvPicPr>
        <p:blipFill>
          <a:blip r:embed="rId3"/>
          <a:stretch>
            <a:fillRect/>
          </a:stretch>
        </p:blipFill>
        <p:spPr>
          <a:xfrm>
            <a:off x="6182045" y="1730688"/>
            <a:ext cx="5104262" cy="3306535"/>
          </a:xfrm>
          <a:prstGeom prst="rect">
            <a:avLst/>
          </a:prstGeom>
          <a:ln>
            <a:solidFill>
              <a:schemeClr val="tx1"/>
            </a:solidFill>
          </a:ln>
        </p:spPr>
      </p:pic>
    </p:spTree>
    <p:extLst>
      <p:ext uri="{BB962C8B-B14F-4D97-AF65-F5344CB8AC3E}">
        <p14:creationId xmlns:p14="http://schemas.microsoft.com/office/powerpoint/2010/main" val="828764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125AC-F67A-419E-BC6B-390BB8C62DC5}"/>
              </a:ext>
            </a:extLst>
          </p:cNvPr>
          <p:cNvSpPr>
            <a:spLocks noGrp="1"/>
          </p:cNvSpPr>
          <p:nvPr>
            <p:ph type="title"/>
          </p:nvPr>
        </p:nvSpPr>
        <p:spPr>
          <a:xfrm>
            <a:off x="838200" y="0"/>
            <a:ext cx="10515600" cy="1325563"/>
          </a:xfrm>
        </p:spPr>
        <p:txBody>
          <a:bodyPr/>
          <a:lstStyle/>
          <a:p>
            <a:r>
              <a:rPr lang="en-CA" b="1" dirty="0"/>
              <a:t>Annual Income Statement</a:t>
            </a:r>
          </a:p>
        </p:txBody>
      </p:sp>
      <p:pic>
        <p:nvPicPr>
          <p:cNvPr id="3" name="Picture 2">
            <a:extLst>
              <a:ext uri="{FF2B5EF4-FFF2-40B4-BE49-F238E27FC236}">
                <a16:creationId xmlns:a16="http://schemas.microsoft.com/office/drawing/2014/main" id="{C8336A98-E580-4047-ACB6-6BEC6E9DA380}"/>
              </a:ext>
            </a:extLst>
          </p:cNvPr>
          <p:cNvPicPr>
            <a:picLocks noChangeAspect="1"/>
          </p:cNvPicPr>
          <p:nvPr/>
        </p:nvPicPr>
        <p:blipFill>
          <a:blip r:embed="rId2"/>
          <a:stretch>
            <a:fillRect/>
          </a:stretch>
        </p:blipFill>
        <p:spPr>
          <a:xfrm>
            <a:off x="2013239" y="1032661"/>
            <a:ext cx="8165521" cy="5135443"/>
          </a:xfrm>
          <a:prstGeom prst="rect">
            <a:avLst/>
          </a:prstGeom>
        </p:spPr>
      </p:pic>
    </p:spTree>
    <p:extLst>
      <p:ext uri="{BB962C8B-B14F-4D97-AF65-F5344CB8AC3E}">
        <p14:creationId xmlns:p14="http://schemas.microsoft.com/office/powerpoint/2010/main" val="1158940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7F57-BBD9-4347-921D-150B211DE213}"/>
              </a:ext>
            </a:extLst>
          </p:cNvPr>
          <p:cNvSpPr>
            <a:spLocks noGrp="1"/>
          </p:cNvSpPr>
          <p:nvPr>
            <p:ph type="title"/>
          </p:nvPr>
        </p:nvSpPr>
        <p:spPr>
          <a:xfrm>
            <a:off x="838200" y="0"/>
            <a:ext cx="10515600" cy="1325563"/>
          </a:xfrm>
        </p:spPr>
        <p:txBody>
          <a:bodyPr/>
          <a:lstStyle/>
          <a:p>
            <a:r>
              <a:rPr lang="en-CA" b="1" dirty="0"/>
              <a:t>Balance Sheet</a:t>
            </a:r>
          </a:p>
        </p:txBody>
      </p:sp>
      <p:pic>
        <p:nvPicPr>
          <p:cNvPr id="3" name="Picture 2">
            <a:extLst>
              <a:ext uri="{FF2B5EF4-FFF2-40B4-BE49-F238E27FC236}">
                <a16:creationId xmlns:a16="http://schemas.microsoft.com/office/drawing/2014/main" id="{12E265F8-1D3D-4E16-9470-5EF519FEB98B}"/>
              </a:ext>
            </a:extLst>
          </p:cNvPr>
          <p:cNvPicPr>
            <a:picLocks noChangeAspect="1"/>
          </p:cNvPicPr>
          <p:nvPr/>
        </p:nvPicPr>
        <p:blipFill>
          <a:blip r:embed="rId2"/>
          <a:stretch>
            <a:fillRect/>
          </a:stretch>
        </p:blipFill>
        <p:spPr>
          <a:xfrm>
            <a:off x="1001538" y="1043936"/>
            <a:ext cx="10188923" cy="5129833"/>
          </a:xfrm>
          <a:prstGeom prst="rect">
            <a:avLst/>
          </a:prstGeom>
        </p:spPr>
      </p:pic>
    </p:spTree>
    <p:extLst>
      <p:ext uri="{BB962C8B-B14F-4D97-AF65-F5344CB8AC3E}">
        <p14:creationId xmlns:p14="http://schemas.microsoft.com/office/powerpoint/2010/main" val="2001506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91879-7CAF-42EA-8270-8A8692E4A0AF}"/>
              </a:ext>
            </a:extLst>
          </p:cNvPr>
          <p:cNvSpPr>
            <a:spLocks noGrp="1"/>
          </p:cNvSpPr>
          <p:nvPr>
            <p:ph type="title"/>
          </p:nvPr>
        </p:nvSpPr>
        <p:spPr/>
        <p:txBody>
          <a:bodyPr/>
          <a:lstStyle/>
          <a:p>
            <a:r>
              <a:rPr lang="en-CA" b="1" dirty="0"/>
              <a:t>Annual Independent Audit (vote)</a:t>
            </a:r>
          </a:p>
        </p:txBody>
      </p:sp>
      <p:sp>
        <p:nvSpPr>
          <p:cNvPr id="3" name="Content Placeholder 2">
            <a:extLst>
              <a:ext uri="{FF2B5EF4-FFF2-40B4-BE49-F238E27FC236}">
                <a16:creationId xmlns:a16="http://schemas.microsoft.com/office/drawing/2014/main" id="{4488E33A-247E-4302-B846-90115180725D}"/>
              </a:ext>
            </a:extLst>
          </p:cNvPr>
          <p:cNvSpPr>
            <a:spLocks noGrp="1"/>
          </p:cNvSpPr>
          <p:nvPr>
            <p:ph idx="1"/>
          </p:nvPr>
        </p:nvSpPr>
        <p:spPr/>
        <p:txBody>
          <a:bodyPr>
            <a:normAutofit/>
          </a:bodyPr>
          <a:lstStyle/>
          <a:p>
            <a:pPr marL="0" indent="0">
              <a:buNone/>
            </a:pPr>
            <a:r>
              <a:rPr lang="en-CA" sz="3200" i="1" dirty="0"/>
              <a:t>“As per </a:t>
            </a:r>
            <a:r>
              <a:rPr lang="en-CA" sz="3200" i="1"/>
              <a:t>the Ontario </a:t>
            </a:r>
            <a:r>
              <a:rPr lang="en-CA" sz="3200" i="1" dirty="0"/>
              <a:t>Corporations Act, an annual audit is required for not-for-profit corporations with an annual income greater than $100,000.  The OAMP will not meet this requirement in the foreseeable future.  Thus OAMP will forego an annual audit unless requested by the membership by a consensus vote at the annual general meeting.”</a:t>
            </a:r>
          </a:p>
        </p:txBody>
      </p:sp>
    </p:spTree>
    <p:extLst>
      <p:ext uri="{BB962C8B-B14F-4D97-AF65-F5344CB8AC3E}">
        <p14:creationId xmlns:p14="http://schemas.microsoft.com/office/powerpoint/2010/main" val="185982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CC503-5119-4D80-A419-53DC8C52C2FF}"/>
              </a:ext>
            </a:extLst>
          </p:cNvPr>
          <p:cNvSpPr>
            <a:spLocks noGrp="1"/>
          </p:cNvSpPr>
          <p:nvPr>
            <p:ph type="ctrTitle"/>
          </p:nvPr>
        </p:nvSpPr>
        <p:spPr>
          <a:xfrm>
            <a:off x="612094" y="349135"/>
            <a:ext cx="10782300" cy="2128212"/>
          </a:xfrm>
        </p:spPr>
        <p:txBody>
          <a:bodyPr/>
          <a:lstStyle/>
          <a:p>
            <a:r>
              <a:rPr lang="en-US" dirty="0"/>
              <a:t>Membership Report</a:t>
            </a:r>
            <a:endParaRPr lang="en-CA" dirty="0"/>
          </a:p>
        </p:txBody>
      </p:sp>
      <p:sp>
        <p:nvSpPr>
          <p:cNvPr id="3" name="Subtitle 2">
            <a:extLst>
              <a:ext uri="{FF2B5EF4-FFF2-40B4-BE49-F238E27FC236}">
                <a16:creationId xmlns:a16="http://schemas.microsoft.com/office/drawing/2014/main" id="{F08B7479-9132-4259-90EC-BA764831B435}"/>
              </a:ext>
            </a:extLst>
          </p:cNvPr>
          <p:cNvSpPr>
            <a:spLocks noGrp="1"/>
          </p:cNvSpPr>
          <p:nvPr>
            <p:ph type="subTitle" idx="1"/>
          </p:nvPr>
        </p:nvSpPr>
        <p:spPr>
          <a:xfrm>
            <a:off x="667512" y="2567031"/>
            <a:ext cx="5428488" cy="3781338"/>
          </a:xfrm>
        </p:spPr>
        <p:txBody>
          <a:bodyPr>
            <a:normAutofit/>
          </a:bodyPr>
          <a:lstStyle/>
          <a:p>
            <a:pPr marL="457200" indent="-457200">
              <a:buFont typeface="Arial" panose="020B0604020202020204" pitchFamily="34" charset="0"/>
              <a:buChar char="•"/>
            </a:pPr>
            <a:r>
              <a:rPr lang="en-US" sz="2800" dirty="0"/>
              <a:t>As previously stated, OAMP membership has been declining slightly since 2019</a:t>
            </a:r>
          </a:p>
          <a:p>
            <a:endParaRPr lang="en-US" sz="2800" dirty="0"/>
          </a:p>
          <a:p>
            <a:endParaRPr lang="en-US" sz="2800" dirty="0"/>
          </a:p>
          <a:p>
            <a:endParaRPr lang="en-US" sz="2800" dirty="0"/>
          </a:p>
          <a:p>
            <a:endParaRPr lang="en-US" sz="2400" dirty="0"/>
          </a:p>
          <a:p>
            <a:r>
              <a:rPr lang="en-US" sz="900" b="1" i="1" u="sng" dirty="0"/>
              <a:t>Sources – OAMP membership database, COMP Professional Survey and COMP directory</a:t>
            </a:r>
          </a:p>
          <a:p>
            <a:pPr marL="457200" indent="-457200">
              <a:buFont typeface="Arial" panose="020B0604020202020204" pitchFamily="34" charset="0"/>
              <a:buChar char="•"/>
            </a:pPr>
            <a:endParaRPr lang="en-US" sz="2800" dirty="0"/>
          </a:p>
        </p:txBody>
      </p:sp>
      <p:graphicFrame>
        <p:nvGraphicFramePr>
          <p:cNvPr id="4" name="Chart 3">
            <a:extLst>
              <a:ext uri="{FF2B5EF4-FFF2-40B4-BE49-F238E27FC236}">
                <a16:creationId xmlns:a16="http://schemas.microsoft.com/office/drawing/2014/main" id="{E8C468B3-C440-46BC-A21D-669D4C4776DB}"/>
              </a:ext>
            </a:extLst>
          </p:cNvPr>
          <p:cNvGraphicFramePr>
            <a:graphicFrameLocks/>
          </p:cNvGraphicFramePr>
          <p:nvPr>
            <p:extLst>
              <p:ext uri="{D42A27DB-BD31-4B8C-83A1-F6EECF244321}">
                <p14:modId xmlns:p14="http://schemas.microsoft.com/office/powerpoint/2010/main" val="1081343606"/>
              </p:ext>
            </p:extLst>
          </p:nvPr>
        </p:nvGraphicFramePr>
        <p:xfrm>
          <a:off x="6515623" y="2567031"/>
          <a:ext cx="5212360" cy="378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32989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OAMP Board of Directors</a:t>
            </a:r>
          </a:p>
        </p:txBody>
      </p:sp>
      <p:graphicFrame>
        <p:nvGraphicFramePr>
          <p:cNvPr id="3" name="Table 2"/>
          <p:cNvGraphicFramePr>
            <a:graphicFrameLocks noGrp="1"/>
          </p:cNvGraphicFramePr>
          <p:nvPr/>
        </p:nvGraphicFramePr>
        <p:xfrm>
          <a:off x="942301" y="1787769"/>
          <a:ext cx="10202620" cy="4125219"/>
        </p:xfrm>
        <a:graphic>
          <a:graphicData uri="http://schemas.openxmlformats.org/drawingml/2006/table">
            <a:tbl>
              <a:tblPr firstRow="1" bandRow="1">
                <a:tableStyleId>{5C22544A-7EE6-4342-B048-85BDC9FD1C3A}</a:tableStyleId>
              </a:tblPr>
              <a:tblGrid>
                <a:gridCol w="2129243">
                  <a:extLst>
                    <a:ext uri="{9D8B030D-6E8A-4147-A177-3AD203B41FA5}">
                      <a16:colId xmlns:a16="http://schemas.microsoft.com/office/drawing/2014/main" val="20000"/>
                    </a:ext>
                  </a:extLst>
                </a:gridCol>
                <a:gridCol w="3134234">
                  <a:extLst>
                    <a:ext uri="{9D8B030D-6E8A-4147-A177-3AD203B41FA5}">
                      <a16:colId xmlns:a16="http://schemas.microsoft.com/office/drawing/2014/main" val="20001"/>
                    </a:ext>
                  </a:extLst>
                </a:gridCol>
                <a:gridCol w="1186082">
                  <a:extLst>
                    <a:ext uri="{9D8B030D-6E8A-4147-A177-3AD203B41FA5}">
                      <a16:colId xmlns:a16="http://schemas.microsoft.com/office/drawing/2014/main" val="20002"/>
                    </a:ext>
                  </a:extLst>
                </a:gridCol>
                <a:gridCol w="3753061">
                  <a:extLst>
                    <a:ext uri="{9D8B030D-6E8A-4147-A177-3AD203B41FA5}">
                      <a16:colId xmlns:a16="http://schemas.microsoft.com/office/drawing/2014/main" val="20003"/>
                    </a:ext>
                  </a:extLst>
                </a:gridCol>
              </a:tblGrid>
              <a:tr h="467619">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President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Joe Hayward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acclaimed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0066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Vice-President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Brian Keller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acclaimed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Secretary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Mr. Jeff Richer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appointed (By-law 2.07.4)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Treasurer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Tim </a:t>
                      </a:r>
                      <a:r>
                        <a:rPr lang="en-US" sz="2400" b="1" kern="1200" spc="-120" baseline="0" dirty="0" err="1">
                          <a:solidFill>
                            <a:schemeClr val="accent1"/>
                          </a:solidFill>
                          <a:latin typeface="Calibri" panose="020F0502020204030204" pitchFamily="34" charset="0"/>
                          <a:ea typeface="+mj-ea"/>
                          <a:cs typeface="Calibri" panose="020F0502020204030204" pitchFamily="34" charset="0"/>
                        </a:rPr>
                        <a:t>Olding</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a:solidFill>
                            <a:schemeClr val="accent1"/>
                          </a:solidFill>
                          <a:latin typeface="Calibri" panose="020F0502020204030204" pitchFamily="34" charset="0"/>
                          <a:ea typeface="+mj-ea"/>
                          <a:cs typeface="Calibri" panose="020F0502020204030204" pitchFamily="34" charset="0"/>
                        </a:rPr>
                        <a:t>2025*</a:t>
                      </a:r>
                      <a:endParaRPr lang="en-US" sz="2400" b="1" kern="1200" spc="-120" baseline="0" dirty="0">
                        <a:solidFill>
                          <a:schemeClr val="accent1"/>
                        </a:solidFill>
                        <a:latin typeface="Calibri" panose="020F0502020204030204" pitchFamily="34" charset="0"/>
                        <a:ea typeface="+mj-ea"/>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acclaimed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Tony Kim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elected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Mr. Nick Shkumat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elected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Ms. Jenna King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elected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Director-at-Large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Ms. Crystal Plume Angers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spc="-120" baseline="0" dirty="0">
                          <a:solidFill>
                            <a:schemeClr val="accent1"/>
                          </a:solidFill>
                          <a:latin typeface="Calibri" panose="020F0502020204030204" pitchFamily="34" charset="0"/>
                          <a:ea typeface="+mn-ea"/>
                          <a:cs typeface="Calibri" panose="020F0502020204030204" pitchFamily="34" charset="0"/>
                        </a:rPr>
                        <a:t>appointed (By-law 2.07.4)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Past-President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Dr. Stephen Breen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2022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400" b="1" kern="1200" spc="-120" baseline="0" dirty="0">
                          <a:solidFill>
                            <a:schemeClr val="accent1"/>
                          </a:solidFill>
                          <a:latin typeface="Calibri" panose="020F0502020204030204" pitchFamily="34" charset="0"/>
                          <a:ea typeface="+mj-ea"/>
                          <a:cs typeface="Calibri" panose="020F0502020204030204" pitchFamily="34" charset="0"/>
                        </a:rPr>
                        <a:t>appointed (By-law 2.01)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66C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9232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64C9-A5F0-9A4A-A082-6A2CCDA97F17}"/>
              </a:ext>
            </a:extLst>
          </p:cNvPr>
          <p:cNvSpPr>
            <a:spLocks noGrp="1"/>
          </p:cNvSpPr>
          <p:nvPr>
            <p:ph type="title"/>
          </p:nvPr>
        </p:nvSpPr>
        <p:spPr/>
        <p:txBody>
          <a:bodyPr/>
          <a:lstStyle/>
          <a:p>
            <a:r>
              <a:rPr lang="en-US" dirty="0"/>
              <a:t>OAMP Executive - current</a:t>
            </a:r>
          </a:p>
        </p:txBody>
      </p:sp>
      <p:sp>
        <p:nvSpPr>
          <p:cNvPr id="3" name="Content Placeholder 2">
            <a:extLst>
              <a:ext uri="{FF2B5EF4-FFF2-40B4-BE49-F238E27FC236}">
                <a16:creationId xmlns:a16="http://schemas.microsoft.com/office/drawing/2014/main" id="{BDC31DB8-2C6B-264E-9388-4B962BC87462}"/>
              </a:ext>
            </a:extLst>
          </p:cNvPr>
          <p:cNvSpPr>
            <a:spLocks noGrp="1"/>
          </p:cNvSpPr>
          <p:nvPr>
            <p:ph idx="1"/>
          </p:nvPr>
        </p:nvSpPr>
        <p:spPr/>
        <p:txBody>
          <a:bodyPr/>
          <a:lstStyle/>
          <a:p>
            <a:r>
              <a:rPr lang="en-US" dirty="0"/>
              <a:t>President:		Joseph E. Hayward</a:t>
            </a:r>
          </a:p>
          <a:p>
            <a:r>
              <a:rPr lang="en-US" dirty="0"/>
              <a:t>Vice-President:	Brian Keller</a:t>
            </a:r>
          </a:p>
          <a:p>
            <a:r>
              <a:rPr lang="en-US" dirty="0"/>
              <a:t>Past President:	Stephen Breen	</a:t>
            </a:r>
          </a:p>
          <a:p>
            <a:r>
              <a:rPr lang="en-US" dirty="0"/>
              <a:t>Secretary:		Jeffrey Richer</a:t>
            </a:r>
          </a:p>
          <a:p>
            <a:r>
              <a:rPr lang="en-US" dirty="0"/>
              <a:t>Treasurer:		Crystal Angers	</a:t>
            </a:r>
          </a:p>
          <a:p>
            <a:r>
              <a:rPr lang="en-US" dirty="0"/>
              <a:t>Members-at-Large:	Jenna King, Nicholas </a:t>
            </a:r>
            <a:r>
              <a:rPr lang="en-US" dirty="0" err="1"/>
              <a:t>Shkumat</a:t>
            </a:r>
            <a:r>
              <a:rPr lang="en-US" dirty="0"/>
              <a:t>, Anthony Kim </a:t>
            </a:r>
          </a:p>
          <a:p>
            <a:pPr lvl="8"/>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25826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C6722-9E77-6C40-AE87-717B50BB0767}"/>
              </a:ext>
            </a:extLst>
          </p:cNvPr>
          <p:cNvSpPr>
            <a:spLocks noGrp="1"/>
          </p:cNvSpPr>
          <p:nvPr>
            <p:ph type="title"/>
          </p:nvPr>
        </p:nvSpPr>
        <p:spPr/>
        <p:txBody>
          <a:bodyPr/>
          <a:lstStyle/>
          <a:p>
            <a:r>
              <a:rPr lang="en-US" dirty="0"/>
              <a:t>Disclaimer	</a:t>
            </a:r>
          </a:p>
        </p:txBody>
      </p:sp>
      <p:sp>
        <p:nvSpPr>
          <p:cNvPr id="3" name="Content Placeholder 2">
            <a:extLst>
              <a:ext uri="{FF2B5EF4-FFF2-40B4-BE49-F238E27FC236}">
                <a16:creationId xmlns:a16="http://schemas.microsoft.com/office/drawing/2014/main" id="{087229D0-D471-624F-889F-8B26CDD01B79}"/>
              </a:ext>
            </a:extLst>
          </p:cNvPr>
          <p:cNvSpPr>
            <a:spLocks noGrp="1"/>
          </p:cNvSpPr>
          <p:nvPr>
            <p:ph idx="1"/>
          </p:nvPr>
        </p:nvSpPr>
        <p:spPr/>
        <p:txBody>
          <a:bodyPr/>
          <a:lstStyle/>
          <a:p>
            <a:pPr>
              <a:buFont typeface="Arial" panose="020B0604020202020204" pitchFamily="34" charset="0"/>
              <a:buChar char="•"/>
            </a:pPr>
            <a:r>
              <a:rPr lang="en-US" dirty="0"/>
              <a:t> there has been much speculation regarding regulation for medical physicists in Ontario</a:t>
            </a:r>
          </a:p>
          <a:p>
            <a:pPr>
              <a:buFont typeface="Arial" panose="020B0604020202020204" pitchFamily="34" charset="0"/>
              <a:buChar char="•"/>
            </a:pPr>
            <a:r>
              <a:rPr lang="en-US" dirty="0"/>
              <a:t> the OAMP Executive made the decision to seek external advice from an external agency</a:t>
            </a:r>
          </a:p>
          <a:p>
            <a:pPr marL="0" indent="0">
              <a:buNone/>
            </a:pPr>
            <a:endParaRPr lang="en-US" dirty="0"/>
          </a:p>
          <a:p>
            <a:pPr marL="0" indent="0" algn="ctr">
              <a:buNone/>
            </a:pPr>
            <a:r>
              <a:rPr lang="en-US" b="1" dirty="0"/>
              <a:t>Counsel Public Affairs</a:t>
            </a:r>
          </a:p>
          <a:p>
            <a:pPr marL="0" indent="0">
              <a:buNone/>
            </a:pPr>
            <a:endParaRPr lang="en-US" dirty="0"/>
          </a:p>
          <a:p>
            <a:pPr marL="4572" lvl="1" indent="0">
              <a:buNone/>
            </a:pPr>
            <a:r>
              <a:rPr lang="en-US" dirty="0"/>
              <a:t>	</a:t>
            </a:r>
            <a:r>
              <a:rPr lang="en-CA" b="1" dirty="0"/>
              <a:t>Counsel</a:t>
            </a:r>
            <a:r>
              <a:rPr lang="en-CA" dirty="0"/>
              <a:t> is one of Canada’s leading public affairs agencies, specializing in 	government relations, strategic communications, and integrated campaigns.</a:t>
            </a:r>
          </a:p>
          <a:p>
            <a:pPr marL="4572" lvl="1" indent="0">
              <a:buNone/>
            </a:pPr>
            <a:endParaRPr lang="en-US" dirty="0"/>
          </a:p>
        </p:txBody>
      </p:sp>
    </p:spTree>
    <p:extLst>
      <p:ext uri="{BB962C8B-B14F-4D97-AF65-F5344CB8AC3E}">
        <p14:creationId xmlns:p14="http://schemas.microsoft.com/office/powerpoint/2010/main" val="1047732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41358-EEF2-FA41-9E27-37F478F78118}"/>
              </a:ext>
            </a:extLst>
          </p:cNvPr>
          <p:cNvSpPr>
            <a:spLocks noGrp="1"/>
          </p:cNvSpPr>
          <p:nvPr>
            <p:ph type="title"/>
          </p:nvPr>
        </p:nvSpPr>
        <p:spPr/>
        <p:txBody>
          <a:bodyPr>
            <a:normAutofit/>
          </a:bodyPr>
          <a:lstStyle/>
          <a:p>
            <a:r>
              <a:rPr lang="en-US" sz="4000" dirty="0"/>
              <a:t>Stolen and Adapted from JFK Inaugural Address, 1961</a:t>
            </a:r>
          </a:p>
        </p:txBody>
      </p:sp>
      <p:sp>
        <p:nvSpPr>
          <p:cNvPr id="3" name="Content Placeholder 2">
            <a:extLst>
              <a:ext uri="{FF2B5EF4-FFF2-40B4-BE49-F238E27FC236}">
                <a16:creationId xmlns:a16="http://schemas.microsoft.com/office/drawing/2014/main" id="{3DECD576-114A-6549-8374-2D8E5EDB8011}"/>
              </a:ext>
            </a:extLst>
          </p:cNvPr>
          <p:cNvSpPr>
            <a:spLocks noGrp="1"/>
          </p:cNvSpPr>
          <p:nvPr>
            <p:ph idx="1"/>
          </p:nvPr>
        </p:nvSpPr>
        <p:spPr>
          <a:xfrm>
            <a:off x="676274" y="2592282"/>
            <a:ext cx="10753725" cy="3766185"/>
          </a:xfrm>
        </p:spPr>
        <p:txBody>
          <a:bodyPr>
            <a:normAutofit/>
          </a:bodyPr>
          <a:lstStyle/>
          <a:p>
            <a:r>
              <a:rPr lang="en-US" sz="6600" dirty="0"/>
              <a:t>Ask not what medical physics can do for you, ask what you can do for medical physics.</a:t>
            </a:r>
          </a:p>
        </p:txBody>
      </p:sp>
    </p:spTree>
    <p:extLst>
      <p:ext uri="{BB962C8B-B14F-4D97-AF65-F5344CB8AC3E}">
        <p14:creationId xmlns:p14="http://schemas.microsoft.com/office/powerpoint/2010/main" val="54225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6FF4C-0A76-A441-8D81-46D1745596ED}"/>
              </a:ext>
            </a:extLst>
          </p:cNvPr>
          <p:cNvSpPr>
            <a:spLocks noGrp="1"/>
          </p:cNvSpPr>
          <p:nvPr>
            <p:ph type="title"/>
          </p:nvPr>
        </p:nvSpPr>
        <p:spPr/>
        <p:txBody>
          <a:bodyPr/>
          <a:lstStyle/>
          <a:p>
            <a:pPr algn="ctr"/>
            <a:r>
              <a:rPr lang="en-US" dirty="0"/>
              <a:t>Counsel</a:t>
            </a:r>
          </a:p>
        </p:txBody>
      </p:sp>
      <p:sp>
        <p:nvSpPr>
          <p:cNvPr id="3" name="Content Placeholder 2">
            <a:extLst>
              <a:ext uri="{FF2B5EF4-FFF2-40B4-BE49-F238E27FC236}">
                <a16:creationId xmlns:a16="http://schemas.microsoft.com/office/drawing/2014/main" id="{36BFE240-AD86-484B-A652-8A77ED95FFA1}"/>
              </a:ext>
            </a:extLst>
          </p:cNvPr>
          <p:cNvSpPr>
            <a:spLocks noGrp="1"/>
          </p:cNvSpPr>
          <p:nvPr>
            <p:ph idx="1"/>
          </p:nvPr>
        </p:nvSpPr>
        <p:spPr/>
        <p:txBody>
          <a:bodyPr/>
          <a:lstStyle/>
          <a:p>
            <a:pPr marL="0" indent="0" algn="ctr">
              <a:buNone/>
            </a:pPr>
            <a:endParaRPr lang="en-CA" sz="3600" b="1" dirty="0"/>
          </a:p>
          <a:p>
            <a:pPr marL="0" indent="0" algn="ctr">
              <a:buNone/>
            </a:pPr>
            <a:r>
              <a:rPr lang="en-CA" sz="3600" b="1" dirty="0"/>
              <a:t>Medical Physicists in Ontario</a:t>
            </a:r>
            <a:endParaRPr lang="en-CA" sz="3600" dirty="0"/>
          </a:p>
          <a:p>
            <a:pPr algn="ctr"/>
            <a:r>
              <a:rPr lang="en-CA" sz="3600" b="1" dirty="0"/>
              <a:t>Evaluating and Charting a Path Forward</a:t>
            </a:r>
            <a:endParaRPr lang="en-CA" sz="3600" dirty="0"/>
          </a:p>
          <a:p>
            <a:pPr algn="ctr"/>
            <a:r>
              <a:rPr lang="en-CA" sz="3600" b="1" dirty="0"/>
              <a:t>for Self-Regulation</a:t>
            </a:r>
            <a:endParaRPr lang="en-CA" sz="3600" dirty="0"/>
          </a:p>
          <a:p>
            <a:endParaRPr lang="en-US" dirty="0"/>
          </a:p>
        </p:txBody>
      </p:sp>
    </p:spTree>
    <p:extLst>
      <p:ext uri="{BB962C8B-B14F-4D97-AF65-F5344CB8AC3E}">
        <p14:creationId xmlns:p14="http://schemas.microsoft.com/office/powerpoint/2010/main" val="2578306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C70F-A24A-2245-9213-D91D273116A1}"/>
              </a:ext>
            </a:extLst>
          </p:cNvPr>
          <p:cNvSpPr>
            <a:spLocks noGrp="1"/>
          </p:cNvSpPr>
          <p:nvPr>
            <p:ph type="title"/>
          </p:nvPr>
        </p:nvSpPr>
        <p:spPr/>
        <p:txBody>
          <a:bodyPr/>
          <a:lstStyle/>
          <a:p>
            <a:r>
              <a:rPr lang="en-US" dirty="0"/>
              <a:t>Counsel Report: Deliverables</a:t>
            </a:r>
          </a:p>
        </p:txBody>
      </p:sp>
      <p:sp>
        <p:nvSpPr>
          <p:cNvPr id="3" name="Content Placeholder 2">
            <a:extLst>
              <a:ext uri="{FF2B5EF4-FFF2-40B4-BE49-F238E27FC236}">
                <a16:creationId xmlns:a16="http://schemas.microsoft.com/office/drawing/2014/main" id="{50ADDDF8-B942-CE46-8DCA-2C6261EAB719}"/>
              </a:ext>
            </a:extLst>
          </p:cNvPr>
          <p:cNvSpPr>
            <a:spLocks noGrp="1"/>
          </p:cNvSpPr>
          <p:nvPr>
            <p:ph idx="1"/>
          </p:nvPr>
        </p:nvSpPr>
        <p:spPr/>
        <p:txBody>
          <a:bodyPr/>
          <a:lstStyle/>
          <a:p>
            <a:r>
              <a:rPr lang="en-CA" dirty="0"/>
              <a:t>A review of the status of professional self-regulation for Medical Physicists in relevant Canadian and international jurisdictions;</a:t>
            </a:r>
          </a:p>
          <a:p>
            <a:r>
              <a:rPr lang="en-CA" dirty="0"/>
              <a:t>Key informant interviews;</a:t>
            </a:r>
          </a:p>
          <a:p>
            <a:r>
              <a:rPr lang="en-CA" dirty="0"/>
              <a:t>Consideration of the existing health professions regulatory framework in Ontario, including an assessment of the profession in regard to the significant regulatory requirements under the </a:t>
            </a:r>
            <a:r>
              <a:rPr lang="en-CA" i="1" dirty="0"/>
              <a:t>Regulated Health Professions Act </a:t>
            </a:r>
            <a:r>
              <a:rPr lang="en-CA" dirty="0"/>
              <a:t>(</a:t>
            </a:r>
            <a:r>
              <a:rPr lang="en-CA" i="1" dirty="0"/>
              <a:t>RHPA</a:t>
            </a:r>
            <a:r>
              <a:rPr lang="en-CA" dirty="0"/>
              <a:t>);</a:t>
            </a:r>
          </a:p>
          <a:p>
            <a:r>
              <a:rPr lang="en-CA" dirty="0"/>
              <a:t>An analytical overview of the current strategic political, policy, and fiscal/economic environments impacting professional self-regulation in Ontario; and</a:t>
            </a:r>
          </a:p>
          <a:p>
            <a:r>
              <a:rPr lang="en-CA" dirty="0"/>
              <a:t>Evaluation of alternative options for professional self-regulation.</a:t>
            </a:r>
          </a:p>
          <a:p>
            <a:endParaRPr lang="en-US" dirty="0"/>
          </a:p>
        </p:txBody>
      </p:sp>
    </p:spTree>
    <p:extLst>
      <p:ext uri="{BB962C8B-B14F-4D97-AF65-F5344CB8AC3E}">
        <p14:creationId xmlns:p14="http://schemas.microsoft.com/office/powerpoint/2010/main" val="202694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DC020-A0D1-6A44-845C-6D322AE44D31}"/>
              </a:ext>
            </a:extLst>
          </p:cNvPr>
          <p:cNvSpPr>
            <a:spLocks noGrp="1"/>
          </p:cNvSpPr>
          <p:nvPr>
            <p:ph type="title"/>
          </p:nvPr>
        </p:nvSpPr>
        <p:spPr/>
        <p:txBody>
          <a:bodyPr>
            <a:normAutofit/>
          </a:bodyPr>
          <a:lstStyle/>
          <a:p>
            <a:r>
              <a:rPr lang="en-US" sz="4000" dirty="0"/>
              <a:t>Counsel Report – Excerpt from Executive Summary</a:t>
            </a:r>
          </a:p>
        </p:txBody>
      </p:sp>
      <p:sp>
        <p:nvSpPr>
          <p:cNvPr id="3" name="Content Placeholder 2">
            <a:extLst>
              <a:ext uri="{FF2B5EF4-FFF2-40B4-BE49-F238E27FC236}">
                <a16:creationId xmlns:a16="http://schemas.microsoft.com/office/drawing/2014/main" id="{861AB6A2-0318-2543-BC95-6A9133664C3B}"/>
              </a:ext>
            </a:extLst>
          </p:cNvPr>
          <p:cNvSpPr>
            <a:spLocks noGrp="1"/>
          </p:cNvSpPr>
          <p:nvPr>
            <p:ph idx="1"/>
          </p:nvPr>
        </p:nvSpPr>
        <p:spPr/>
        <p:txBody>
          <a:bodyPr/>
          <a:lstStyle/>
          <a:p>
            <a:pPr algn="just"/>
            <a:r>
              <a:rPr lang="en-CA" sz="3200" dirty="0"/>
              <a:t>It can be a lengthy and costly initiative with no guarantees of ultimate success, particularly under the </a:t>
            </a:r>
            <a:r>
              <a:rPr lang="en-CA" sz="3200" i="1" dirty="0"/>
              <a:t>RHPA </a:t>
            </a:r>
            <a:r>
              <a:rPr lang="en-CA" sz="3200" dirty="0"/>
              <a:t>framework. Under either scenario identified below, the decision to grant professional self-regulation is ultimately a political one, and will require sustained engagement by OAMP and consultant partners with an evolving number of officials and staff who will be called upon to make key decisions throughout the process.</a:t>
            </a:r>
          </a:p>
          <a:p>
            <a:endParaRPr lang="en-US" dirty="0"/>
          </a:p>
        </p:txBody>
      </p:sp>
    </p:spTree>
    <p:extLst>
      <p:ext uri="{BB962C8B-B14F-4D97-AF65-F5344CB8AC3E}">
        <p14:creationId xmlns:p14="http://schemas.microsoft.com/office/powerpoint/2010/main" val="2547815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112D-71AC-FA46-B3B4-0E39D6A4D1A7}"/>
              </a:ext>
            </a:extLst>
          </p:cNvPr>
          <p:cNvSpPr>
            <a:spLocks noGrp="1"/>
          </p:cNvSpPr>
          <p:nvPr>
            <p:ph type="title"/>
          </p:nvPr>
        </p:nvSpPr>
        <p:spPr/>
        <p:txBody>
          <a:bodyPr>
            <a:normAutofit fontScale="90000"/>
          </a:bodyPr>
          <a:lstStyle/>
          <a:p>
            <a:r>
              <a:rPr lang="en-CA" b="1" dirty="0"/>
              <a:t>Examining Medical Physicists Against the </a:t>
            </a:r>
            <a:r>
              <a:rPr lang="en-CA" b="1" i="1" dirty="0"/>
              <a:t>RHPA </a:t>
            </a:r>
            <a:r>
              <a:rPr lang="en-CA" b="1" dirty="0"/>
              <a:t>Professional Self-Regulation Criteria</a:t>
            </a:r>
            <a:br>
              <a:rPr lang="en-CA" dirty="0"/>
            </a:br>
            <a:endParaRPr lang="en-US" dirty="0"/>
          </a:p>
        </p:txBody>
      </p:sp>
      <p:sp>
        <p:nvSpPr>
          <p:cNvPr id="3" name="Content Placeholder 2">
            <a:extLst>
              <a:ext uri="{FF2B5EF4-FFF2-40B4-BE49-F238E27FC236}">
                <a16:creationId xmlns:a16="http://schemas.microsoft.com/office/drawing/2014/main" id="{0E42284B-074C-3743-8524-A0F3E7BA4A38}"/>
              </a:ext>
            </a:extLst>
          </p:cNvPr>
          <p:cNvSpPr>
            <a:spLocks noGrp="1"/>
          </p:cNvSpPr>
          <p:nvPr>
            <p:ph idx="1"/>
          </p:nvPr>
        </p:nvSpPr>
        <p:spPr/>
        <p:txBody>
          <a:bodyPr>
            <a:normAutofit fontScale="92500" lnSpcReduction="20000"/>
          </a:bodyPr>
          <a:lstStyle/>
          <a:p>
            <a:r>
              <a:rPr lang="en-US" dirty="0"/>
              <a:t>Risk of Harm								</a:t>
            </a:r>
            <a:r>
              <a:rPr lang="en-US" dirty="0">
                <a:highlight>
                  <a:srgbClr val="FF0000"/>
                </a:highlight>
              </a:rPr>
              <a:t>High</a:t>
            </a:r>
          </a:p>
          <a:p>
            <a:r>
              <a:rPr lang="en-US" dirty="0"/>
              <a:t>Professional Autonomy							</a:t>
            </a:r>
            <a:r>
              <a:rPr lang="en-US" dirty="0">
                <a:highlight>
                  <a:srgbClr val="FF0000"/>
                </a:highlight>
              </a:rPr>
              <a:t>High</a:t>
            </a:r>
          </a:p>
          <a:p>
            <a:r>
              <a:rPr lang="en-US" dirty="0"/>
              <a:t>Educational Requirements for Entry to Practice 				</a:t>
            </a:r>
            <a:r>
              <a:rPr lang="en-US" dirty="0">
                <a:highlight>
                  <a:srgbClr val="FF0000"/>
                </a:highlight>
              </a:rPr>
              <a:t>High</a:t>
            </a:r>
          </a:p>
          <a:p>
            <a:r>
              <a:rPr lang="en-US" dirty="0"/>
              <a:t>Body of Knowledge and Scope of Practice 				</a:t>
            </a:r>
            <a:r>
              <a:rPr lang="en-US" dirty="0">
                <a:highlight>
                  <a:srgbClr val="FF0000"/>
                </a:highlight>
              </a:rPr>
              <a:t>High</a:t>
            </a:r>
          </a:p>
          <a:p>
            <a:r>
              <a:rPr lang="en-US" dirty="0"/>
              <a:t>Economic Impact of Regulation 						</a:t>
            </a:r>
            <a:r>
              <a:rPr lang="en-US" dirty="0">
                <a:highlight>
                  <a:srgbClr val="00FF00"/>
                </a:highlight>
              </a:rPr>
              <a:t>Low</a:t>
            </a:r>
          </a:p>
          <a:p>
            <a:r>
              <a:rPr lang="en-US" dirty="0"/>
              <a:t>Regulatory Mechanisms 						</a:t>
            </a:r>
            <a:r>
              <a:rPr lang="en-US" dirty="0">
                <a:highlight>
                  <a:srgbClr val="FFFF00"/>
                </a:highlight>
              </a:rPr>
              <a:t>Medium</a:t>
            </a:r>
          </a:p>
          <a:p>
            <a:r>
              <a:rPr lang="en-CA" b="1" dirty="0"/>
              <a:t>Leadership’s Ability to Favour the Public Interest,</a:t>
            </a:r>
          </a:p>
          <a:p>
            <a:r>
              <a:rPr lang="en-CA" b="1" dirty="0"/>
              <a:t>Membership Support, </a:t>
            </a:r>
          </a:p>
          <a:p>
            <a:r>
              <a:rPr lang="en-CA" b="1" dirty="0"/>
              <a:t>Willingness of the Profession to be regulated 				</a:t>
            </a:r>
            <a:r>
              <a:rPr lang="en-CA" b="1" dirty="0">
                <a:highlight>
                  <a:srgbClr val="00FF00"/>
                </a:highlight>
              </a:rPr>
              <a:t>Low</a:t>
            </a:r>
          </a:p>
          <a:p>
            <a:r>
              <a:rPr lang="en-CA" b="1" dirty="0"/>
              <a:t>Health System Impact 	 						</a:t>
            </a:r>
            <a:r>
              <a:rPr lang="en-CA" b="1" dirty="0">
                <a:highlight>
                  <a:srgbClr val="FFFF00"/>
                </a:highlight>
              </a:rPr>
              <a:t>Medium</a:t>
            </a:r>
            <a:endParaRPr lang="en-CA" dirty="0">
              <a:highlight>
                <a:srgbClr val="FFFF00"/>
              </a:highlight>
            </a:endParaRPr>
          </a:p>
          <a:p>
            <a:endParaRPr lang="en-US" dirty="0"/>
          </a:p>
        </p:txBody>
      </p:sp>
    </p:spTree>
    <p:extLst>
      <p:ext uri="{BB962C8B-B14F-4D97-AF65-F5344CB8AC3E}">
        <p14:creationId xmlns:p14="http://schemas.microsoft.com/office/powerpoint/2010/main" val="1308704458"/>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1472C68F8D1A48AF076F46314A22E2" ma:contentTypeVersion="13" ma:contentTypeDescription="Create a new document." ma:contentTypeScope="" ma:versionID="5591c4771a1504a2f13330d986e9996e">
  <xsd:schema xmlns:xsd="http://www.w3.org/2001/XMLSchema" xmlns:xs="http://www.w3.org/2001/XMLSchema" xmlns:p="http://schemas.microsoft.com/office/2006/metadata/properties" xmlns:ns1="http://schemas.microsoft.com/sharepoint/v3" xmlns:ns3="962c27a3-8195-4d07-98a0-ee3957d021e3" xmlns:ns4="f34e4cce-730d-4ea7-a553-d55e8f4f6425" targetNamespace="http://schemas.microsoft.com/office/2006/metadata/properties" ma:root="true" ma:fieldsID="5043e95328b2284bd2cf2bbe0f8cae2a" ns1:_="" ns3:_="" ns4:_="">
    <xsd:import namespace="http://schemas.microsoft.com/sharepoint/v3"/>
    <xsd:import namespace="962c27a3-8195-4d07-98a0-ee3957d021e3"/>
    <xsd:import namespace="f34e4cce-730d-4ea7-a553-d55e8f4f6425"/>
    <xsd:element name="properties">
      <xsd:complexType>
        <xsd:sequence>
          <xsd:element name="documentManagement">
            <xsd:complexType>
              <xsd:all>
                <xsd:element ref="ns3:SharedWithUsers" minOccurs="0"/>
                <xsd:element ref="ns3:SharedWithDetails" minOccurs="0"/>
                <xsd:element ref="ns3:SharingHintHash" minOccurs="0"/>
                <xsd:element ref="ns1:_ip_UnifiedCompliancePolicyProperties" minOccurs="0"/>
                <xsd:element ref="ns1:_ip_UnifiedCompliancePolicyUIAction"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description="" ma:hidden="true" ma:internalName="_ip_UnifiedCompliancePolicyProperties">
      <xsd:simpleType>
        <xsd:restriction base="dms:Note"/>
      </xsd:simpleType>
    </xsd:element>
    <xsd:element name="_ip_UnifiedCompliancePolicyUIAction" ma:index="12"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2c27a3-8195-4d07-98a0-ee3957d021e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4e4cce-730d-4ea7-a553-d55e8f4f6425"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DDA10A-A7F9-4EE8-A0DA-C5BC48E8A528}">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554E20CF-83F8-4F3E-8F6F-A2F8E77AFC4F}">
  <ds:schemaRefs>
    <ds:schemaRef ds:uri="http://schemas.microsoft.com/sharepoint/v3/contenttype/forms"/>
  </ds:schemaRefs>
</ds:datastoreItem>
</file>

<file path=customXml/itemProps3.xml><?xml version="1.0" encoding="utf-8"?>
<ds:datastoreItem xmlns:ds="http://schemas.openxmlformats.org/officeDocument/2006/customXml" ds:itemID="{165F362C-FB01-4286-A273-7118467E2D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62c27a3-8195-4d07-98a0-ee3957d021e3"/>
    <ds:schemaRef ds:uri="f34e4cce-730d-4ea7-a553-d55e8f4f64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TM03457491[[fn=Metropolitan]]</Template>
  <TotalTime>1553</TotalTime>
  <Words>1764</Words>
  <Application>Microsoft Office PowerPoint</Application>
  <PresentationFormat>Widescreen</PresentationFormat>
  <Paragraphs>211</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Metropolitan</vt:lpstr>
      <vt:lpstr>OAMP 2021 AGM</vt:lpstr>
      <vt:lpstr>OAMP 2021 AGM Agenda</vt:lpstr>
      <vt:lpstr>OAMP Executive - current</vt:lpstr>
      <vt:lpstr>Disclaimer </vt:lpstr>
      <vt:lpstr>Stolen and Adapted from JFK Inaugural Address, 1961</vt:lpstr>
      <vt:lpstr>Counsel</vt:lpstr>
      <vt:lpstr>Counsel Report: Deliverables</vt:lpstr>
      <vt:lpstr>Counsel Report – Excerpt from Executive Summary</vt:lpstr>
      <vt:lpstr>Examining Medical Physicists Against the RHPA Professional Self-Regulation Criteria </vt:lpstr>
      <vt:lpstr>Emerging Trends in Ontario </vt:lpstr>
      <vt:lpstr>Phase 1–Intelligence Gathering </vt:lpstr>
      <vt:lpstr>Phase 2 – Direct Advocacy and Policy Support </vt:lpstr>
      <vt:lpstr>Counsel’s Recommended Scenarios</vt:lpstr>
      <vt:lpstr>So What’s Next?</vt:lpstr>
      <vt:lpstr>HARPA HAPPENINGS</vt:lpstr>
      <vt:lpstr>Recent History</vt:lpstr>
      <vt:lpstr>PowerPoint Presentation</vt:lpstr>
      <vt:lpstr>Recent History</vt:lpstr>
      <vt:lpstr>Current Events</vt:lpstr>
      <vt:lpstr>Current Events</vt:lpstr>
      <vt:lpstr>Current Events</vt:lpstr>
      <vt:lpstr>Current Events</vt:lpstr>
      <vt:lpstr>Financial Report</vt:lpstr>
      <vt:lpstr>OAMP Membership </vt:lpstr>
      <vt:lpstr>Annual Income Statement</vt:lpstr>
      <vt:lpstr>Balance Sheet</vt:lpstr>
      <vt:lpstr>Annual Independent Audit (vote)</vt:lpstr>
      <vt:lpstr>Membership Report</vt:lpstr>
      <vt:lpstr>OAMP Board of Directors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OAMP Membership </dc:title>
  <dc:creator>Angers, Crystal</dc:creator>
  <cp:lastModifiedBy>Crystal Angers</cp:lastModifiedBy>
  <cp:revision>18</cp:revision>
  <dcterms:created xsi:type="dcterms:W3CDTF">2019-09-22T17:14:19Z</dcterms:created>
  <dcterms:modified xsi:type="dcterms:W3CDTF">2021-11-03T21:46:45Z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0x0101004F1472C68F8D1A48AF076F46314A22E2</vt:lpwstr>
  </property>
</Properties>
</file>