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3" r:id="rId5"/>
    <p:sldId id="274" r:id="rId6"/>
    <p:sldId id="264" r:id="rId7"/>
    <p:sldId id="279" r:id="rId8"/>
    <p:sldId id="280" r:id="rId9"/>
    <p:sldId id="278" r:id="rId10"/>
    <p:sldId id="257" r:id="rId11"/>
    <p:sldId id="258" r:id="rId12"/>
    <p:sldId id="259" r:id="rId13"/>
    <p:sldId id="260" r:id="rId14"/>
    <p:sldId id="275" r:id="rId15"/>
    <p:sldId id="27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Ontario Medical</a:t>
            </a:r>
            <a:r>
              <a:rPr lang="en-US" baseline="0"/>
              <a:t> Physicists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OAMP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'[AGM membership data.xlsx]Sheet1'!$A$4:$A$6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'[AGM membership data.xlsx]Sheet1'!$B$4:$B$6</c:f>
              <c:numCache>
                <c:formatCode>General</c:formatCode>
                <c:ptCount val="3"/>
                <c:pt idx="0">
                  <c:v>107</c:v>
                </c:pt>
                <c:pt idx="1">
                  <c:v>99</c:v>
                </c:pt>
                <c:pt idx="2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2C-46BC-B178-289F05029FCA}"/>
            </c:ext>
          </c:extLst>
        </c:ser>
        <c:ser>
          <c:idx val="1"/>
          <c:order val="1"/>
          <c:tx>
            <c:v>ON CMPs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'[AGM membership data.xlsx]Sheet1'!$A$4:$A$6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'[AGM membership data.xlsx]Sheet1'!$C$4:$C$6</c:f>
              <c:numCache>
                <c:formatCode>General</c:formatCode>
                <c:ptCount val="3"/>
                <c:pt idx="1">
                  <c:v>144</c:v>
                </c:pt>
                <c:pt idx="2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2C-46BC-B178-289F05029FCA}"/>
            </c:ext>
          </c:extLst>
        </c:ser>
        <c:ser>
          <c:idx val="2"/>
          <c:order val="2"/>
          <c:tx>
            <c:v>ON COMP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'[AGM membership data.xlsx]Sheet1'!$A$4:$A$6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'[AGM membership data.xlsx]Sheet1'!$D$4:$D$6</c:f>
              <c:numCache>
                <c:formatCode>General</c:formatCode>
                <c:ptCount val="3"/>
                <c:pt idx="0">
                  <c:v>183</c:v>
                </c:pt>
                <c:pt idx="1">
                  <c:v>265</c:v>
                </c:pt>
                <c:pt idx="2">
                  <c:v>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2C-46BC-B178-289F05029FCA}"/>
            </c:ext>
          </c:extLst>
        </c:ser>
        <c:ser>
          <c:idx val="3"/>
          <c:order val="3"/>
          <c:tx>
            <c:v>COMP Directory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'[AGM membership data.xlsx]Sheet1'!$A$4:$A$6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'[AGM membership data.xlsx]Sheet1'!$E$4:$E$6</c:f>
              <c:numCache>
                <c:formatCode>General</c:formatCode>
                <c:ptCount val="3"/>
                <c:pt idx="2">
                  <c:v>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2C-46BC-B178-289F05029F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5123023"/>
        <c:axId val="865128015"/>
      </c:barChart>
      <c:catAx>
        <c:axId val="865123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5128015"/>
        <c:crosses val="autoZero"/>
        <c:auto val="1"/>
        <c:lblAlgn val="ctr"/>
        <c:lblOffset val="100"/>
        <c:noMultiLvlLbl val="0"/>
      </c:catAx>
      <c:valAx>
        <c:axId val="865128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51230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200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436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58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608BDB3E-3A44-4B37-9116-92EB10D32725}"/>
              </a:ext>
            </a:extLst>
          </p:cNvPr>
          <p:cNvSpPr txBox="1">
            <a:spLocks/>
          </p:cNvSpPr>
          <p:nvPr userDrawn="1"/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50" kern="120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2C47033-9758-4B52-A26B-4EEED2E2F8A1}" type="datetimeFigureOut">
              <a:rPr lang="en-CA" smtClean="0"/>
              <a:pPr/>
              <a:t>2022-09-14</a:t>
            </a:fld>
            <a:endParaRPr lang="en-C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508145-6963-4383-B81B-DBAE9B2700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37884"/>
          <a:stretch/>
        </p:blipFill>
        <p:spPr>
          <a:xfrm>
            <a:off x="714906" y="6158080"/>
            <a:ext cx="2000219" cy="6999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9CAC004-6ACD-4597-A1A6-3C49B73DF4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7845"/>
          <a:stretch/>
        </p:blipFill>
        <p:spPr>
          <a:xfrm>
            <a:off x="2662534" y="6306637"/>
            <a:ext cx="2000219" cy="474997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01DD694-4101-4173-8B2C-574B6AE91812}"/>
              </a:ext>
            </a:extLst>
          </p:cNvPr>
          <p:cNvCxnSpPr/>
          <p:nvPr userDrawn="1"/>
        </p:nvCxnSpPr>
        <p:spPr>
          <a:xfrm>
            <a:off x="825931" y="6232358"/>
            <a:ext cx="1051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244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AEAA0318-2B9C-4850-A40C-3B52AE0B1241}"/>
              </a:ext>
            </a:extLst>
          </p:cNvPr>
          <p:cNvSpPr txBox="1">
            <a:spLocks/>
          </p:cNvSpPr>
          <p:nvPr userDrawn="1"/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50" kern="120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2C47033-9758-4B52-A26B-4EEED2E2F8A1}" type="datetimeFigureOut">
              <a:rPr lang="en-CA" smtClean="0"/>
              <a:pPr/>
              <a:t>2022-09-14</a:t>
            </a:fld>
            <a:endParaRPr lang="en-C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3DDFF0-0B07-48A5-848A-643ADBE22E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37884"/>
          <a:stretch/>
        </p:blipFill>
        <p:spPr>
          <a:xfrm>
            <a:off x="714906" y="6158080"/>
            <a:ext cx="2000219" cy="6999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BC2415C-8977-4524-8CD1-455011450D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7845"/>
          <a:stretch/>
        </p:blipFill>
        <p:spPr>
          <a:xfrm>
            <a:off x="2662534" y="6306637"/>
            <a:ext cx="2000219" cy="474997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73969C-4D29-4221-99EC-0102D5E92DC8}"/>
              </a:ext>
            </a:extLst>
          </p:cNvPr>
          <p:cNvCxnSpPr/>
          <p:nvPr userDrawn="1"/>
        </p:nvCxnSpPr>
        <p:spPr>
          <a:xfrm>
            <a:off x="825931" y="6232358"/>
            <a:ext cx="1051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22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AB6A4745-0A2D-417F-9102-06E665EE19FC}"/>
              </a:ext>
            </a:extLst>
          </p:cNvPr>
          <p:cNvSpPr txBox="1">
            <a:spLocks/>
          </p:cNvSpPr>
          <p:nvPr userDrawn="1"/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50" kern="120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2C47033-9758-4B52-A26B-4EEED2E2F8A1}" type="datetimeFigureOut">
              <a:rPr lang="en-CA" smtClean="0"/>
              <a:pPr/>
              <a:t>2022-09-14</a:t>
            </a:fld>
            <a:endParaRPr lang="en-CA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99111F-ACD5-413F-BF21-0ECDD27FD6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37884"/>
          <a:stretch/>
        </p:blipFill>
        <p:spPr>
          <a:xfrm>
            <a:off x="714906" y="6158080"/>
            <a:ext cx="2000219" cy="6999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17CCF9D-E4AC-4C83-AA9B-982A993D12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7845"/>
          <a:stretch/>
        </p:blipFill>
        <p:spPr>
          <a:xfrm>
            <a:off x="2662534" y="6306637"/>
            <a:ext cx="2000219" cy="47499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90427A-6B92-40DC-8470-3CB2B4170951}"/>
              </a:ext>
            </a:extLst>
          </p:cNvPr>
          <p:cNvCxnSpPr/>
          <p:nvPr userDrawn="1"/>
        </p:nvCxnSpPr>
        <p:spPr>
          <a:xfrm>
            <a:off x="825931" y="6232358"/>
            <a:ext cx="1051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65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A81C724A-D052-44DA-A5C2-ED4201C87ED3}"/>
              </a:ext>
            </a:extLst>
          </p:cNvPr>
          <p:cNvSpPr txBox="1">
            <a:spLocks/>
          </p:cNvSpPr>
          <p:nvPr userDrawn="1"/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50" kern="120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2C47033-9758-4B52-A26B-4EEED2E2F8A1}" type="datetimeFigureOut">
              <a:rPr lang="en-CA" smtClean="0"/>
              <a:pPr/>
              <a:t>2022-09-14</a:t>
            </a:fld>
            <a:endParaRPr lang="en-CA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E125130-70AA-4DA4-93C6-7CF4CEFD9F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37884"/>
          <a:stretch/>
        </p:blipFill>
        <p:spPr>
          <a:xfrm>
            <a:off x="714906" y="6158080"/>
            <a:ext cx="2000219" cy="6999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1704DA8-5644-4237-A71A-F744CD0572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7845"/>
          <a:stretch/>
        </p:blipFill>
        <p:spPr>
          <a:xfrm>
            <a:off x="2662534" y="6306637"/>
            <a:ext cx="2000219" cy="47499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198C96F-2AB0-42D2-BEEF-8672881C3B2E}"/>
              </a:ext>
            </a:extLst>
          </p:cNvPr>
          <p:cNvCxnSpPr/>
          <p:nvPr userDrawn="1"/>
        </p:nvCxnSpPr>
        <p:spPr>
          <a:xfrm>
            <a:off x="825931" y="6232358"/>
            <a:ext cx="1051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437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F89B63-3A8C-48B5-B175-B5F2422B0B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37884"/>
          <a:stretch/>
        </p:blipFill>
        <p:spPr>
          <a:xfrm>
            <a:off x="714906" y="6158080"/>
            <a:ext cx="2000219" cy="69992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74E4C34-D2C4-4627-AFB0-A4338C6EF3B8}"/>
              </a:ext>
            </a:extLst>
          </p:cNvPr>
          <p:cNvCxnSpPr/>
          <p:nvPr userDrawn="1"/>
        </p:nvCxnSpPr>
        <p:spPr>
          <a:xfrm>
            <a:off x="825931" y="6232358"/>
            <a:ext cx="1051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8D4B8C4-867A-45B3-9ED4-A06B852268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7845"/>
          <a:stretch/>
        </p:blipFill>
        <p:spPr>
          <a:xfrm>
            <a:off x="2662534" y="6306637"/>
            <a:ext cx="2000219" cy="474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074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BDCB111-B5D7-430F-8D04-C466CA71E7DD}"/>
              </a:ext>
            </a:extLst>
          </p:cNvPr>
          <p:cNvSpPr txBox="1">
            <a:spLocks/>
          </p:cNvSpPr>
          <p:nvPr userDrawn="1"/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50" kern="120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2C47033-9758-4B52-A26B-4EEED2E2F8A1}" type="datetimeFigureOut">
              <a:rPr lang="en-CA" smtClean="0"/>
              <a:pPr/>
              <a:t>2022-09-14</a:t>
            </a:fld>
            <a:endParaRPr lang="en-CA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FFE5E4-06E2-4AD4-8F85-1FEEDA8C90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37884"/>
          <a:stretch/>
        </p:blipFill>
        <p:spPr>
          <a:xfrm>
            <a:off x="714906" y="6158080"/>
            <a:ext cx="2000219" cy="6999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6C978C-6F48-4AEA-A25C-DCD0C992F9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7845"/>
          <a:stretch/>
        </p:blipFill>
        <p:spPr>
          <a:xfrm>
            <a:off x="2662534" y="6306637"/>
            <a:ext cx="2000219" cy="47499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339E2E0-54C7-428B-BE08-90AC279379BE}"/>
              </a:ext>
            </a:extLst>
          </p:cNvPr>
          <p:cNvCxnSpPr/>
          <p:nvPr userDrawn="1"/>
        </p:nvCxnSpPr>
        <p:spPr>
          <a:xfrm>
            <a:off x="825931" y="6232358"/>
            <a:ext cx="10515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22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995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C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9649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2C47033-9758-4B52-A26B-4EEED2E2F8A1}" type="datetimeFigureOut">
              <a:rPr lang="en-CA" smtClean="0"/>
              <a:t>2022-09-14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74D4933-168F-4B59-941C-E03DB13F11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8624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CC503-5119-4D80-A419-53DC8C52C2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OAMP 2022 AGM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8B7479-9132-4259-90EC-BA764831B4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Wednesday, September 14, 2022</a:t>
            </a:r>
          </a:p>
          <a:p>
            <a:r>
              <a:rPr lang="en-US" dirty="0"/>
              <a:t>Virtual Meeting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35136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91879-7CAF-42EA-8270-8A8692E4A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Annual Independent Audit (vote)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8E33A-247E-4302-B846-901151807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i="1" dirty="0"/>
              <a:t>“As per </a:t>
            </a:r>
            <a:r>
              <a:rPr lang="en-CA" sz="3200" i="1"/>
              <a:t>the Ontario </a:t>
            </a:r>
            <a:r>
              <a:rPr lang="en-CA" sz="3200" i="1" dirty="0"/>
              <a:t>Corporations Act, an annual audit is required for not-for-profit corporations with an annual income greater than $100,000.  The OAMP will not meet this requirement in the foreseeable future.  Thus OAMP will forego an annual audit unless requested by the membership by a consensus vote at the annual general meeting.”</a:t>
            </a:r>
          </a:p>
        </p:txBody>
      </p:sp>
    </p:spTree>
    <p:extLst>
      <p:ext uri="{BB962C8B-B14F-4D97-AF65-F5344CB8AC3E}">
        <p14:creationId xmlns:p14="http://schemas.microsoft.com/office/powerpoint/2010/main" val="185982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CC503-5119-4D80-A419-53DC8C52C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094" y="349135"/>
            <a:ext cx="10782300" cy="2128212"/>
          </a:xfrm>
        </p:spPr>
        <p:txBody>
          <a:bodyPr/>
          <a:lstStyle/>
          <a:p>
            <a:r>
              <a:rPr lang="en-US" dirty="0"/>
              <a:t>Membership Report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8B7479-9132-4259-90EC-BA764831B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2567031"/>
            <a:ext cx="5428488" cy="378133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As previously stated, OAMP membership has been declining slightly since 2019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400" dirty="0"/>
          </a:p>
          <a:p>
            <a:r>
              <a:rPr lang="en-US" sz="900" b="1" i="1" u="sng" dirty="0"/>
              <a:t>Sources – OAMP membership database, COMP Professional Survey and COMP directory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8C468B3-C440-46BC-A21D-669D4C4776DB}"/>
              </a:ext>
            </a:extLst>
          </p:cNvPr>
          <p:cNvGraphicFramePr>
            <a:graphicFrameLocks/>
          </p:cNvGraphicFramePr>
          <p:nvPr/>
        </p:nvGraphicFramePr>
        <p:xfrm>
          <a:off x="6515623" y="2567031"/>
          <a:ext cx="5212360" cy="378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8192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OAMP Board of Directors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42301" y="1787769"/>
          <a:ext cx="10202620" cy="3210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9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53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7619"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President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Dr Esmaeel Ghasroddashti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2025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acclaimed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Vice-President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Dr. Brian Keller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2025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acclaimed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Treasurer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Dr. Tim </a:t>
                      </a:r>
                      <a:r>
                        <a:rPr lang="en-US" sz="2400" b="1" kern="1200" spc="-120" baseline="0" dirty="0" err="1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Olding</a:t>
                      </a:r>
                      <a:endParaRPr lang="en-US" sz="2400" b="1" kern="1200" spc="-120" baseline="0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2024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acclaimed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Director-at-Large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Dr. Katie S. Lekx-Toniolo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2025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acclaimed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Director-at-Large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Mr. Nick Shkumat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2022*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1" kern="1200" spc="-120" baseline="0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Director-at-Large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Mr. Luc Serre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2025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1" kern="1200" spc="-120" baseline="0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Past-President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Dr. </a:t>
                      </a:r>
                      <a:r>
                        <a:rPr lang="en-US" sz="2400" b="1" kern="1200" spc="-120" baseline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Joseph E. </a:t>
                      </a:r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Hayward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2025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spc="-12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j-ea"/>
                          <a:cs typeface="Calibri" panose="020F0502020204030204" pitchFamily="34" charset="0"/>
                        </a:rPr>
                        <a:t>appointed (By-law 2.01)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357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264C9-A5F0-9A4A-A082-6A2CCDA97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OAMP 2022 AGM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31DB8-2C6B-264E-9388-4B962BC87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dirty="0"/>
              <a:t>Call to Order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Approval of the previous minutes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President’s Report – Joseph E. Hayward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Treasurer’s Report  - Tim Oldfield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Membership Report – Jeff Richer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Other Business – Joseph E. Hayward</a:t>
            </a:r>
          </a:p>
          <a:p>
            <a:pPr marL="1074420" lvl="3" indent="-342900">
              <a:buAutoNum type="alphaLcParenR"/>
            </a:pPr>
            <a:r>
              <a:rPr lang="en-US" dirty="0"/>
              <a:t>Educational Session</a:t>
            </a:r>
          </a:p>
          <a:p>
            <a:pPr marL="1074420" lvl="3" indent="-342900">
              <a:buAutoNum type="alphaLcParenR"/>
            </a:pPr>
            <a:r>
              <a:rPr lang="en-US" dirty="0"/>
              <a:t>Technical Standards Committee</a:t>
            </a:r>
          </a:p>
          <a:p>
            <a:pPr marL="1074420" lvl="3" indent="-342900">
              <a:buAutoNum type="alphaLcParenR"/>
            </a:pPr>
            <a:r>
              <a:rPr lang="en-US" dirty="0"/>
              <a:t>Other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Elections and Introduction of the New Board – Stephen Breen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106491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264C9-A5F0-9A4A-A082-6A2CCDA97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OAMP Executive - Current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31DB8-2C6B-264E-9388-4B962BC87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President:		Joseph E. Hayward</a:t>
            </a:r>
          </a:p>
          <a:p>
            <a:r>
              <a:rPr lang="en-US" dirty="0"/>
              <a:t>Vice-President:	Brian Keller</a:t>
            </a:r>
          </a:p>
          <a:p>
            <a:r>
              <a:rPr lang="en-US" dirty="0"/>
              <a:t>Past President:	Stephen Breen	</a:t>
            </a:r>
          </a:p>
          <a:p>
            <a:r>
              <a:rPr lang="en-US" dirty="0"/>
              <a:t>Secretary:		Jeffrey Richer</a:t>
            </a:r>
          </a:p>
          <a:p>
            <a:r>
              <a:rPr lang="en-US" dirty="0"/>
              <a:t>Treasurer:		Tim Oldfield	</a:t>
            </a:r>
          </a:p>
          <a:p>
            <a:r>
              <a:rPr lang="en-US" dirty="0"/>
              <a:t>Members-at-Large:	Jenna King, Nicholas </a:t>
            </a:r>
            <a:r>
              <a:rPr lang="en-US" dirty="0" err="1"/>
              <a:t>Shkumat</a:t>
            </a:r>
            <a:r>
              <a:rPr lang="en-US" dirty="0"/>
              <a:t>, Anthony Kim</a:t>
            </a:r>
          </a:p>
          <a:p>
            <a:r>
              <a:rPr lang="en-US"/>
              <a:t>Special Advisor:	Crystal </a:t>
            </a:r>
            <a:r>
              <a:rPr lang="en-US" dirty="0"/>
              <a:t>Angers</a:t>
            </a:r>
          </a:p>
          <a:p>
            <a:pPr lvl="8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26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AD2269E-B257-B2F1-B4FA-084738EEF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15451"/>
            <a:ext cx="10772775" cy="1658198"/>
          </a:xfrm>
        </p:spPr>
        <p:txBody>
          <a:bodyPr/>
          <a:lstStyle/>
          <a:p>
            <a:pPr algn="ctr"/>
            <a:r>
              <a:rPr lang="en-US" dirty="0"/>
              <a:t>2022 OAMP Survey Results</a:t>
            </a:r>
          </a:p>
        </p:txBody>
      </p:sp>
      <p:pic>
        <p:nvPicPr>
          <p:cNvPr id="4" name="Content Placeholder 3" descr="Forms response chart. Question title: How important is it to you that the OAMP undertake efforts to ensure the recognition of Medical Physicists as a Regulated Health Care Professional?. Number of responses: 39 responses.">
            <a:extLst>
              <a:ext uri="{FF2B5EF4-FFF2-40B4-BE49-F238E27FC236}">
                <a16:creationId xmlns:a16="http://schemas.microsoft.com/office/drawing/2014/main" id="{7DEBA5C6-C26C-4DF0-86CD-C10B9024B03C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" y="1244647"/>
            <a:ext cx="10772775" cy="4875681"/>
          </a:xfrm>
          <a:prstGeom prst="rect">
            <a:avLst/>
          </a:prstGeom>
          <a:noFill/>
          <a:ln w="1905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808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orms response chart. Question title: Are there areas, other than regulation, where you believe the OAMP should concentrate its efforts? Please rank the following choices in order of preference, 1 being your most preferred.. Number of responses: .">
            <a:extLst>
              <a:ext uri="{FF2B5EF4-FFF2-40B4-BE49-F238E27FC236}">
                <a16:creationId xmlns:a16="http://schemas.microsoft.com/office/drawing/2014/main" id="{29050E8E-D44D-43D0-8778-9CCB8D020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105" y="1377538"/>
            <a:ext cx="9417787" cy="4655393"/>
          </a:xfrm>
          <a:prstGeom prst="rect">
            <a:avLst/>
          </a:prstGeom>
          <a:noFill/>
          <a:ln w="1905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4">
            <a:extLst>
              <a:ext uri="{FF2B5EF4-FFF2-40B4-BE49-F238E27FC236}">
                <a16:creationId xmlns:a16="http://schemas.microsoft.com/office/drawing/2014/main" id="{AD3A80D4-A809-92A8-1734-0DB3F313D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12" y="0"/>
            <a:ext cx="10772775" cy="1658198"/>
          </a:xfrm>
        </p:spPr>
        <p:txBody>
          <a:bodyPr/>
          <a:lstStyle/>
          <a:p>
            <a:pPr algn="ctr"/>
            <a:r>
              <a:rPr lang="en-US" dirty="0"/>
              <a:t>2022 OAMP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378373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CC503-5119-4D80-A419-53DC8C52C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094" y="349135"/>
            <a:ext cx="10782300" cy="2128212"/>
          </a:xfrm>
        </p:spPr>
        <p:txBody>
          <a:bodyPr/>
          <a:lstStyle/>
          <a:p>
            <a:r>
              <a:rPr lang="en-US" dirty="0"/>
              <a:t>Financial Report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8B7479-9132-4259-90EC-BA764831B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2567031"/>
            <a:ext cx="10782300" cy="3285765"/>
          </a:xfrm>
        </p:spPr>
        <p:txBody>
          <a:bodyPr>
            <a:normAutofit/>
          </a:bodyPr>
          <a:lstStyle/>
          <a:p>
            <a:r>
              <a:rPr lang="en-US" sz="2800" b="1" dirty="0"/>
              <a:t>HIGHLIGHTS: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OAMP membership has been declining since 2019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/>
              <a:t>The 2021 income tax was submitted in May. The Notice of Assessment was received in June without issue. 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839170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82489-A6AA-49D1-A002-F5728F592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540" y="337898"/>
            <a:ext cx="10515600" cy="1325563"/>
          </a:xfrm>
        </p:spPr>
        <p:txBody>
          <a:bodyPr/>
          <a:lstStyle/>
          <a:p>
            <a:r>
              <a:rPr lang="en-CA" b="1" dirty="0"/>
              <a:t>OAMP Membership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94EF70-69C5-4029-B4F6-DD5F47B66105}"/>
              </a:ext>
            </a:extLst>
          </p:cNvPr>
          <p:cNvSpPr txBox="1"/>
          <p:nvPr/>
        </p:nvSpPr>
        <p:spPr>
          <a:xfrm>
            <a:off x="901325" y="5311548"/>
            <a:ext cx="10805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/>
              <a:t>2020: 2 student/retiree members and 97 full members (no Corporate members)</a:t>
            </a:r>
          </a:p>
          <a:p>
            <a:r>
              <a:rPr lang="en-CA" sz="1600" dirty="0"/>
              <a:t>2021: 4 student/retiree members and 90 full members (no Corporate members)</a:t>
            </a:r>
          </a:p>
          <a:p>
            <a:r>
              <a:rPr lang="en-CA" sz="1600" dirty="0"/>
              <a:t>2022: 1 student/retiree members and 84 full members (no Corporate members)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150070" y="1730687"/>
          <a:ext cx="4619134" cy="3320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048000" imgH="2190750" progId="Excel.Sheet.12">
                  <p:embed/>
                </p:oleObj>
              </mc:Choice>
              <mc:Fallback>
                <p:oleObj name="Worksheet" r:id="rId2" imgW="3048000" imgH="2190750" progId="Excel.Sheet.12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0070" y="1730687"/>
                        <a:ext cx="4619134" cy="33200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6270" y="1738900"/>
            <a:ext cx="5054870" cy="330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764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125AC-F67A-419E-BC6B-390BB8C62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CA" b="1" dirty="0"/>
              <a:t>Annual Income Statement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220" y="1140233"/>
            <a:ext cx="8571028" cy="477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940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7F57-BBD9-4347-921D-150B211DE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CA" b="1" dirty="0"/>
              <a:t>Balance Sheet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9" y="1185608"/>
            <a:ext cx="10196281" cy="467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0617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1472C68F8D1A48AF076F46314A22E2" ma:contentTypeVersion="13" ma:contentTypeDescription="Create a new document." ma:contentTypeScope="" ma:versionID="5591c4771a1504a2f13330d986e9996e">
  <xsd:schema xmlns:xsd="http://www.w3.org/2001/XMLSchema" xmlns:xs="http://www.w3.org/2001/XMLSchema" xmlns:p="http://schemas.microsoft.com/office/2006/metadata/properties" xmlns:ns1="http://schemas.microsoft.com/sharepoint/v3" xmlns:ns3="962c27a3-8195-4d07-98a0-ee3957d021e3" xmlns:ns4="f34e4cce-730d-4ea7-a553-d55e8f4f6425" targetNamespace="http://schemas.microsoft.com/office/2006/metadata/properties" ma:root="true" ma:fieldsID="5043e95328b2284bd2cf2bbe0f8cae2a" ns1:_="" ns3:_="" ns4:_="">
    <xsd:import namespace="http://schemas.microsoft.com/sharepoint/v3"/>
    <xsd:import namespace="962c27a3-8195-4d07-98a0-ee3957d021e3"/>
    <xsd:import namespace="f34e4cce-730d-4ea7-a553-d55e8f4f642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1:_ip_UnifiedCompliancePolicyProperties" minOccurs="0"/>
                <xsd:element ref="ns1:_ip_UnifiedCompliancePolicyUIAction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2c27a3-8195-4d07-98a0-ee3957d021e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4e4cce-730d-4ea7-a553-d55e8f4f64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DDA10A-A7F9-4EE8-A0DA-C5BC48E8A52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554E20CF-83F8-4F3E-8F6F-A2F8E77AFC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5F362C-FB01-4286-A273-7118467E2D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62c27a3-8195-4d07-98a0-ee3957d021e3"/>
    <ds:schemaRef ds:uri="f34e4cce-730d-4ea7-a553-d55e8f4f64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1581</TotalTime>
  <Words>366</Words>
  <Application>Microsoft Macintosh PowerPoint</Application>
  <PresentationFormat>Widescreen</PresentationFormat>
  <Paragraphs>74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Metropolitan</vt:lpstr>
      <vt:lpstr>Worksheet</vt:lpstr>
      <vt:lpstr>OAMP 2022 AGM</vt:lpstr>
      <vt:lpstr>OAMP 2022 AGM Agenda</vt:lpstr>
      <vt:lpstr>OAMP Executive - Current</vt:lpstr>
      <vt:lpstr>2022 OAMP Survey Results</vt:lpstr>
      <vt:lpstr>2022 OAMP Survey Results</vt:lpstr>
      <vt:lpstr>Financial Report</vt:lpstr>
      <vt:lpstr>OAMP Membership </vt:lpstr>
      <vt:lpstr>Annual Income Statement</vt:lpstr>
      <vt:lpstr>Balance Sheet</vt:lpstr>
      <vt:lpstr>Annual Independent Audit (vote)</vt:lpstr>
      <vt:lpstr>Membership Report</vt:lpstr>
      <vt:lpstr>OAMP Board of Directors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OAMP Membership </dc:title>
  <dc:creator>Angers, Crystal</dc:creator>
  <cp:lastModifiedBy>Joseph Hayward</cp:lastModifiedBy>
  <cp:revision>26</cp:revision>
  <dcterms:created xsi:type="dcterms:W3CDTF">2019-09-22T17:14:19Z</dcterms:created>
  <dcterms:modified xsi:type="dcterms:W3CDTF">2022-09-14T15:22:37Z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0x0101004F1472C68F8D1A48AF076F46314A22E2</vt:lpwstr>
  </property>
</Properties>
</file>