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3" r:id="rId5"/>
    <p:sldId id="264" r:id="rId6"/>
    <p:sldId id="283" r:id="rId7"/>
    <p:sldId id="262" r:id="rId8"/>
    <p:sldId id="279" r:id="rId9"/>
    <p:sldId id="280" r:id="rId10"/>
    <p:sldId id="281" r:id="rId11"/>
    <p:sldId id="282" r:id="rId12"/>
    <p:sldId id="285" r:id="rId13"/>
    <p:sldId id="28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15" d="100"/>
          <a:sy n="115" d="100"/>
        </p:scale>
        <p:origin x="240"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12C47033-9758-4B52-A26B-4EEED2E2F8A1}" type="datetimeFigureOut">
              <a:rPr lang="en-CA" smtClean="0"/>
              <a:t>2023-11-07</a:t>
            </a:fld>
            <a:endParaRPr lang="en-CA"/>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CA"/>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974D4933-168F-4B59-941C-E03DB13F1103}" type="slidenum">
              <a:rPr lang="en-CA" smtClean="0"/>
              <a:t>‹#›</a:t>
            </a:fld>
            <a:endParaRPr lang="en-CA"/>
          </a:p>
        </p:txBody>
      </p:sp>
    </p:spTree>
    <p:extLst>
      <p:ext uri="{BB962C8B-B14F-4D97-AF65-F5344CB8AC3E}">
        <p14:creationId xmlns:p14="http://schemas.microsoft.com/office/powerpoint/2010/main" val="183200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C47033-9758-4B52-A26B-4EEED2E2F8A1}" type="datetimeFigureOut">
              <a:rPr lang="en-CA" smtClean="0"/>
              <a:t>2023-11-07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74D4933-168F-4B59-941C-E03DB13F1103}" type="slidenum">
              <a:rPr lang="en-CA" smtClean="0"/>
              <a:t>‹#›</a:t>
            </a:fld>
            <a:endParaRPr lang="en-CA"/>
          </a:p>
        </p:txBody>
      </p:sp>
    </p:spTree>
    <p:extLst>
      <p:ext uri="{BB962C8B-B14F-4D97-AF65-F5344CB8AC3E}">
        <p14:creationId xmlns:p14="http://schemas.microsoft.com/office/powerpoint/2010/main" val="824365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C47033-9758-4B52-A26B-4EEED2E2F8A1}" type="datetimeFigureOut">
              <a:rPr lang="en-CA" smtClean="0"/>
              <a:t>2023-11-07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74D4933-168F-4B59-941C-E03DB13F1103}" type="slidenum">
              <a:rPr lang="en-CA" smtClean="0"/>
              <a:t>‹#›</a:t>
            </a:fld>
            <a:endParaRPr lang="en-CA"/>
          </a:p>
        </p:txBody>
      </p:sp>
    </p:spTree>
    <p:extLst>
      <p:ext uri="{BB962C8B-B14F-4D97-AF65-F5344CB8AC3E}">
        <p14:creationId xmlns:p14="http://schemas.microsoft.com/office/powerpoint/2010/main" val="425587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C47033-9758-4B52-A26B-4EEED2E2F8A1}" type="datetimeFigureOut">
              <a:rPr lang="en-CA" smtClean="0"/>
              <a:t>2023-11-07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74D4933-168F-4B59-941C-E03DB13F1103}" type="slidenum">
              <a:rPr lang="en-CA" smtClean="0"/>
              <a:t>‹#›</a:t>
            </a:fld>
            <a:endParaRPr lang="en-CA"/>
          </a:p>
        </p:txBody>
      </p:sp>
      <p:sp>
        <p:nvSpPr>
          <p:cNvPr id="7" name="Date Placeholder 2">
            <a:extLst>
              <a:ext uri="{FF2B5EF4-FFF2-40B4-BE49-F238E27FC236}">
                <a16:creationId xmlns:a16="http://schemas.microsoft.com/office/drawing/2014/main" id="{608BDB3E-3A44-4B37-9116-92EB10D32725}"/>
              </a:ext>
            </a:extLst>
          </p:cNvPr>
          <p:cNvSpPr txBox="1">
            <a:spLocks/>
          </p:cNvSpPr>
          <p:nvPr userDrawn="1"/>
        </p:nvSpPr>
        <p:spPr>
          <a:xfrm>
            <a:off x="685800" y="6412447"/>
            <a:ext cx="4114800" cy="228600"/>
          </a:xfrm>
          <a:prstGeom prst="rect">
            <a:avLst/>
          </a:prstGeom>
        </p:spPr>
        <p:txBody>
          <a:bodyPr vert="horz" lIns="91440" tIns="45720" rIns="91440" bIns="45720" rtlCol="0" anchor="ctr"/>
          <a:lstStyle>
            <a:defPPr>
              <a:defRPr lang="en-US"/>
            </a:defPPr>
            <a:lvl1pPr marL="0" algn="l" defTabSz="457200" rtl="0" eaLnBrk="1" latinLnBrk="0" hangingPunct="1">
              <a:defRPr sz="950" kern="1200">
                <a:solidFill>
                  <a:schemeClr val="tx1">
                    <a:alpha val="8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2C47033-9758-4B52-A26B-4EEED2E2F8A1}" type="datetimeFigureOut">
              <a:rPr lang="en-CA" smtClean="0"/>
              <a:pPr/>
              <a:t>2023-11-07</a:t>
            </a:fld>
            <a:endParaRPr lang="en-CA"/>
          </a:p>
        </p:txBody>
      </p:sp>
      <p:pic>
        <p:nvPicPr>
          <p:cNvPr id="8" name="Picture 7">
            <a:extLst>
              <a:ext uri="{FF2B5EF4-FFF2-40B4-BE49-F238E27FC236}">
                <a16:creationId xmlns:a16="http://schemas.microsoft.com/office/drawing/2014/main" id="{A2508145-6963-4383-B81B-DBAE9B27002B}"/>
              </a:ext>
            </a:extLst>
          </p:cNvPr>
          <p:cNvPicPr>
            <a:picLocks noChangeAspect="1"/>
          </p:cNvPicPr>
          <p:nvPr userDrawn="1"/>
        </p:nvPicPr>
        <p:blipFill rotWithShape="1">
          <a:blip r:embed="rId2"/>
          <a:srcRect b="37884"/>
          <a:stretch/>
        </p:blipFill>
        <p:spPr>
          <a:xfrm>
            <a:off x="714906" y="6158080"/>
            <a:ext cx="2000219" cy="699920"/>
          </a:xfrm>
          <a:prstGeom prst="rect">
            <a:avLst/>
          </a:prstGeom>
        </p:spPr>
      </p:pic>
      <p:pic>
        <p:nvPicPr>
          <p:cNvPr id="9" name="Picture 8">
            <a:extLst>
              <a:ext uri="{FF2B5EF4-FFF2-40B4-BE49-F238E27FC236}">
                <a16:creationId xmlns:a16="http://schemas.microsoft.com/office/drawing/2014/main" id="{B9CAC004-6ACD-4597-A1A6-3C49B73DF4A8}"/>
              </a:ext>
            </a:extLst>
          </p:cNvPr>
          <p:cNvPicPr>
            <a:picLocks noChangeAspect="1"/>
          </p:cNvPicPr>
          <p:nvPr userDrawn="1"/>
        </p:nvPicPr>
        <p:blipFill rotWithShape="1">
          <a:blip r:embed="rId2"/>
          <a:srcRect t="57845"/>
          <a:stretch/>
        </p:blipFill>
        <p:spPr>
          <a:xfrm>
            <a:off x="2662534" y="6306637"/>
            <a:ext cx="2000219" cy="474997"/>
          </a:xfrm>
          <a:prstGeom prst="rect">
            <a:avLst/>
          </a:prstGeom>
        </p:spPr>
      </p:pic>
      <p:cxnSp>
        <p:nvCxnSpPr>
          <p:cNvPr id="10" name="Straight Connector 9">
            <a:extLst>
              <a:ext uri="{FF2B5EF4-FFF2-40B4-BE49-F238E27FC236}">
                <a16:creationId xmlns:a16="http://schemas.microsoft.com/office/drawing/2014/main" id="{A01DD694-4101-4173-8B2C-574B6AE91812}"/>
              </a:ext>
            </a:extLst>
          </p:cNvPr>
          <p:cNvCxnSpPr/>
          <p:nvPr userDrawn="1"/>
        </p:nvCxnSpPr>
        <p:spPr>
          <a:xfrm>
            <a:off x="825931" y="6232358"/>
            <a:ext cx="105156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2244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C47033-9758-4B52-A26B-4EEED2E2F8A1}" type="datetimeFigureOut">
              <a:rPr lang="en-CA" smtClean="0"/>
              <a:t>2023-11-07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74D4933-168F-4B59-941C-E03DB13F1103}" type="slidenum">
              <a:rPr lang="en-CA" smtClean="0"/>
              <a:t>‹#›</a:t>
            </a:fld>
            <a:endParaRPr lang="en-CA"/>
          </a:p>
        </p:txBody>
      </p:sp>
      <p:sp>
        <p:nvSpPr>
          <p:cNvPr id="7" name="Date Placeholder 2">
            <a:extLst>
              <a:ext uri="{FF2B5EF4-FFF2-40B4-BE49-F238E27FC236}">
                <a16:creationId xmlns:a16="http://schemas.microsoft.com/office/drawing/2014/main" id="{AEAA0318-2B9C-4850-A40C-3B52AE0B1241}"/>
              </a:ext>
            </a:extLst>
          </p:cNvPr>
          <p:cNvSpPr txBox="1">
            <a:spLocks/>
          </p:cNvSpPr>
          <p:nvPr userDrawn="1"/>
        </p:nvSpPr>
        <p:spPr>
          <a:xfrm>
            <a:off x="685800" y="6412447"/>
            <a:ext cx="4114800" cy="228600"/>
          </a:xfrm>
          <a:prstGeom prst="rect">
            <a:avLst/>
          </a:prstGeom>
        </p:spPr>
        <p:txBody>
          <a:bodyPr vert="horz" lIns="91440" tIns="45720" rIns="91440" bIns="45720" rtlCol="0" anchor="ctr"/>
          <a:lstStyle>
            <a:defPPr>
              <a:defRPr lang="en-US"/>
            </a:defPPr>
            <a:lvl1pPr marL="0" algn="l" defTabSz="457200" rtl="0" eaLnBrk="1" latinLnBrk="0" hangingPunct="1">
              <a:defRPr sz="950" kern="1200">
                <a:solidFill>
                  <a:schemeClr val="tx1">
                    <a:alpha val="8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2C47033-9758-4B52-A26B-4EEED2E2F8A1}" type="datetimeFigureOut">
              <a:rPr lang="en-CA" smtClean="0"/>
              <a:pPr/>
              <a:t>2023-11-07</a:t>
            </a:fld>
            <a:endParaRPr lang="en-CA"/>
          </a:p>
        </p:txBody>
      </p:sp>
      <p:pic>
        <p:nvPicPr>
          <p:cNvPr id="8" name="Picture 7">
            <a:extLst>
              <a:ext uri="{FF2B5EF4-FFF2-40B4-BE49-F238E27FC236}">
                <a16:creationId xmlns:a16="http://schemas.microsoft.com/office/drawing/2014/main" id="{2F3DDFF0-0B07-48A5-848A-643ADBE22E45}"/>
              </a:ext>
            </a:extLst>
          </p:cNvPr>
          <p:cNvPicPr>
            <a:picLocks noChangeAspect="1"/>
          </p:cNvPicPr>
          <p:nvPr userDrawn="1"/>
        </p:nvPicPr>
        <p:blipFill rotWithShape="1">
          <a:blip r:embed="rId2"/>
          <a:srcRect b="37884"/>
          <a:stretch/>
        </p:blipFill>
        <p:spPr>
          <a:xfrm>
            <a:off x="714906" y="6158080"/>
            <a:ext cx="2000219" cy="699920"/>
          </a:xfrm>
          <a:prstGeom prst="rect">
            <a:avLst/>
          </a:prstGeom>
        </p:spPr>
      </p:pic>
      <p:pic>
        <p:nvPicPr>
          <p:cNvPr id="9" name="Picture 8">
            <a:extLst>
              <a:ext uri="{FF2B5EF4-FFF2-40B4-BE49-F238E27FC236}">
                <a16:creationId xmlns:a16="http://schemas.microsoft.com/office/drawing/2014/main" id="{ABC2415C-8977-4524-8CD1-455011450D42}"/>
              </a:ext>
            </a:extLst>
          </p:cNvPr>
          <p:cNvPicPr>
            <a:picLocks noChangeAspect="1"/>
          </p:cNvPicPr>
          <p:nvPr userDrawn="1"/>
        </p:nvPicPr>
        <p:blipFill rotWithShape="1">
          <a:blip r:embed="rId2"/>
          <a:srcRect t="57845"/>
          <a:stretch/>
        </p:blipFill>
        <p:spPr>
          <a:xfrm>
            <a:off x="2662534" y="6306637"/>
            <a:ext cx="2000219" cy="474997"/>
          </a:xfrm>
          <a:prstGeom prst="rect">
            <a:avLst/>
          </a:prstGeom>
        </p:spPr>
      </p:pic>
      <p:cxnSp>
        <p:nvCxnSpPr>
          <p:cNvPr id="10" name="Straight Connector 9">
            <a:extLst>
              <a:ext uri="{FF2B5EF4-FFF2-40B4-BE49-F238E27FC236}">
                <a16:creationId xmlns:a16="http://schemas.microsoft.com/office/drawing/2014/main" id="{F673969C-4D29-4221-99EC-0102D5E92DC8}"/>
              </a:ext>
            </a:extLst>
          </p:cNvPr>
          <p:cNvCxnSpPr/>
          <p:nvPr userDrawn="1"/>
        </p:nvCxnSpPr>
        <p:spPr>
          <a:xfrm>
            <a:off x="825931" y="6232358"/>
            <a:ext cx="105156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0222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C47033-9758-4B52-A26B-4EEED2E2F8A1}" type="datetimeFigureOut">
              <a:rPr lang="en-CA" smtClean="0"/>
              <a:t>2023-11-07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74D4933-168F-4B59-941C-E03DB13F1103}" type="slidenum">
              <a:rPr lang="en-CA" smtClean="0"/>
              <a:t>‹#›</a:t>
            </a:fld>
            <a:endParaRPr lang="en-CA"/>
          </a:p>
        </p:txBody>
      </p:sp>
      <p:sp>
        <p:nvSpPr>
          <p:cNvPr id="8" name="Date Placeholder 2">
            <a:extLst>
              <a:ext uri="{FF2B5EF4-FFF2-40B4-BE49-F238E27FC236}">
                <a16:creationId xmlns:a16="http://schemas.microsoft.com/office/drawing/2014/main" id="{AB6A4745-0A2D-417F-9102-06E665EE19FC}"/>
              </a:ext>
            </a:extLst>
          </p:cNvPr>
          <p:cNvSpPr txBox="1">
            <a:spLocks/>
          </p:cNvSpPr>
          <p:nvPr userDrawn="1"/>
        </p:nvSpPr>
        <p:spPr>
          <a:xfrm>
            <a:off x="685800" y="6412447"/>
            <a:ext cx="4114800" cy="228600"/>
          </a:xfrm>
          <a:prstGeom prst="rect">
            <a:avLst/>
          </a:prstGeom>
        </p:spPr>
        <p:txBody>
          <a:bodyPr vert="horz" lIns="91440" tIns="45720" rIns="91440" bIns="45720" rtlCol="0" anchor="ctr"/>
          <a:lstStyle>
            <a:defPPr>
              <a:defRPr lang="en-US"/>
            </a:defPPr>
            <a:lvl1pPr marL="0" algn="l" defTabSz="457200" rtl="0" eaLnBrk="1" latinLnBrk="0" hangingPunct="1">
              <a:defRPr sz="950" kern="1200">
                <a:solidFill>
                  <a:schemeClr val="tx1">
                    <a:alpha val="8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2C47033-9758-4B52-A26B-4EEED2E2F8A1}" type="datetimeFigureOut">
              <a:rPr lang="en-CA" smtClean="0"/>
              <a:pPr/>
              <a:t>2023-11-07</a:t>
            </a:fld>
            <a:endParaRPr lang="en-CA"/>
          </a:p>
        </p:txBody>
      </p:sp>
      <p:pic>
        <p:nvPicPr>
          <p:cNvPr id="9" name="Picture 8">
            <a:extLst>
              <a:ext uri="{FF2B5EF4-FFF2-40B4-BE49-F238E27FC236}">
                <a16:creationId xmlns:a16="http://schemas.microsoft.com/office/drawing/2014/main" id="{3099111F-ACD5-413F-BF21-0ECDD27FD657}"/>
              </a:ext>
            </a:extLst>
          </p:cNvPr>
          <p:cNvPicPr>
            <a:picLocks noChangeAspect="1"/>
          </p:cNvPicPr>
          <p:nvPr userDrawn="1"/>
        </p:nvPicPr>
        <p:blipFill rotWithShape="1">
          <a:blip r:embed="rId2"/>
          <a:srcRect b="37884"/>
          <a:stretch/>
        </p:blipFill>
        <p:spPr>
          <a:xfrm>
            <a:off x="714906" y="6158080"/>
            <a:ext cx="2000219" cy="699920"/>
          </a:xfrm>
          <a:prstGeom prst="rect">
            <a:avLst/>
          </a:prstGeom>
        </p:spPr>
      </p:pic>
      <p:pic>
        <p:nvPicPr>
          <p:cNvPr id="10" name="Picture 9">
            <a:extLst>
              <a:ext uri="{FF2B5EF4-FFF2-40B4-BE49-F238E27FC236}">
                <a16:creationId xmlns:a16="http://schemas.microsoft.com/office/drawing/2014/main" id="{B17CCF9D-E4AC-4C83-AA9B-982A993D12F7}"/>
              </a:ext>
            </a:extLst>
          </p:cNvPr>
          <p:cNvPicPr>
            <a:picLocks noChangeAspect="1"/>
          </p:cNvPicPr>
          <p:nvPr userDrawn="1"/>
        </p:nvPicPr>
        <p:blipFill rotWithShape="1">
          <a:blip r:embed="rId2"/>
          <a:srcRect t="57845"/>
          <a:stretch/>
        </p:blipFill>
        <p:spPr>
          <a:xfrm>
            <a:off x="2662534" y="6306637"/>
            <a:ext cx="2000219" cy="474997"/>
          </a:xfrm>
          <a:prstGeom prst="rect">
            <a:avLst/>
          </a:prstGeom>
        </p:spPr>
      </p:pic>
      <p:cxnSp>
        <p:nvCxnSpPr>
          <p:cNvPr id="11" name="Straight Connector 10">
            <a:extLst>
              <a:ext uri="{FF2B5EF4-FFF2-40B4-BE49-F238E27FC236}">
                <a16:creationId xmlns:a16="http://schemas.microsoft.com/office/drawing/2014/main" id="{DD90427A-6B92-40DC-8470-3CB2B4170951}"/>
              </a:ext>
            </a:extLst>
          </p:cNvPr>
          <p:cNvCxnSpPr/>
          <p:nvPr userDrawn="1"/>
        </p:nvCxnSpPr>
        <p:spPr>
          <a:xfrm>
            <a:off x="825931" y="6232358"/>
            <a:ext cx="105156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5656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C47033-9758-4B52-A26B-4EEED2E2F8A1}" type="datetimeFigureOut">
              <a:rPr lang="en-CA" smtClean="0"/>
              <a:t>2023-11-07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74D4933-168F-4B59-941C-E03DB13F1103}" type="slidenum">
              <a:rPr lang="en-CA" smtClean="0"/>
              <a:t>‹#›</a:t>
            </a:fld>
            <a:endParaRPr lang="en-CA"/>
          </a:p>
        </p:txBody>
      </p:sp>
      <p:sp>
        <p:nvSpPr>
          <p:cNvPr id="11" name="Date Placeholder 2">
            <a:extLst>
              <a:ext uri="{FF2B5EF4-FFF2-40B4-BE49-F238E27FC236}">
                <a16:creationId xmlns:a16="http://schemas.microsoft.com/office/drawing/2014/main" id="{A81C724A-D052-44DA-A5C2-ED4201C87ED3}"/>
              </a:ext>
            </a:extLst>
          </p:cNvPr>
          <p:cNvSpPr txBox="1">
            <a:spLocks/>
          </p:cNvSpPr>
          <p:nvPr userDrawn="1"/>
        </p:nvSpPr>
        <p:spPr>
          <a:xfrm>
            <a:off x="685800" y="6412447"/>
            <a:ext cx="4114800" cy="228600"/>
          </a:xfrm>
          <a:prstGeom prst="rect">
            <a:avLst/>
          </a:prstGeom>
        </p:spPr>
        <p:txBody>
          <a:bodyPr vert="horz" lIns="91440" tIns="45720" rIns="91440" bIns="45720" rtlCol="0" anchor="ctr"/>
          <a:lstStyle>
            <a:defPPr>
              <a:defRPr lang="en-US"/>
            </a:defPPr>
            <a:lvl1pPr marL="0" algn="l" defTabSz="457200" rtl="0" eaLnBrk="1" latinLnBrk="0" hangingPunct="1">
              <a:defRPr sz="950" kern="1200">
                <a:solidFill>
                  <a:schemeClr val="tx1">
                    <a:alpha val="8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2C47033-9758-4B52-A26B-4EEED2E2F8A1}" type="datetimeFigureOut">
              <a:rPr lang="en-CA" smtClean="0"/>
              <a:pPr/>
              <a:t>2023-11-07</a:t>
            </a:fld>
            <a:endParaRPr lang="en-CA"/>
          </a:p>
        </p:txBody>
      </p:sp>
      <p:pic>
        <p:nvPicPr>
          <p:cNvPr id="12" name="Picture 11">
            <a:extLst>
              <a:ext uri="{FF2B5EF4-FFF2-40B4-BE49-F238E27FC236}">
                <a16:creationId xmlns:a16="http://schemas.microsoft.com/office/drawing/2014/main" id="{5E125130-70AA-4DA4-93C6-7CF4CEFD9FE3}"/>
              </a:ext>
            </a:extLst>
          </p:cNvPr>
          <p:cNvPicPr>
            <a:picLocks noChangeAspect="1"/>
          </p:cNvPicPr>
          <p:nvPr userDrawn="1"/>
        </p:nvPicPr>
        <p:blipFill rotWithShape="1">
          <a:blip r:embed="rId2"/>
          <a:srcRect b="37884"/>
          <a:stretch/>
        </p:blipFill>
        <p:spPr>
          <a:xfrm>
            <a:off x="714906" y="6158080"/>
            <a:ext cx="2000219" cy="699920"/>
          </a:xfrm>
          <a:prstGeom prst="rect">
            <a:avLst/>
          </a:prstGeom>
        </p:spPr>
      </p:pic>
      <p:pic>
        <p:nvPicPr>
          <p:cNvPr id="13" name="Picture 12">
            <a:extLst>
              <a:ext uri="{FF2B5EF4-FFF2-40B4-BE49-F238E27FC236}">
                <a16:creationId xmlns:a16="http://schemas.microsoft.com/office/drawing/2014/main" id="{B1704DA8-5644-4237-A71A-F744CD0572D5}"/>
              </a:ext>
            </a:extLst>
          </p:cNvPr>
          <p:cNvPicPr>
            <a:picLocks noChangeAspect="1"/>
          </p:cNvPicPr>
          <p:nvPr userDrawn="1"/>
        </p:nvPicPr>
        <p:blipFill rotWithShape="1">
          <a:blip r:embed="rId2"/>
          <a:srcRect t="57845"/>
          <a:stretch/>
        </p:blipFill>
        <p:spPr>
          <a:xfrm>
            <a:off x="2662534" y="6306637"/>
            <a:ext cx="2000219" cy="474997"/>
          </a:xfrm>
          <a:prstGeom prst="rect">
            <a:avLst/>
          </a:prstGeom>
        </p:spPr>
      </p:pic>
      <p:cxnSp>
        <p:nvCxnSpPr>
          <p:cNvPr id="14" name="Straight Connector 13">
            <a:extLst>
              <a:ext uri="{FF2B5EF4-FFF2-40B4-BE49-F238E27FC236}">
                <a16:creationId xmlns:a16="http://schemas.microsoft.com/office/drawing/2014/main" id="{D198C96F-2AB0-42D2-BEEF-8672881C3B2E}"/>
              </a:ext>
            </a:extLst>
          </p:cNvPr>
          <p:cNvCxnSpPr/>
          <p:nvPr userDrawn="1"/>
        </p:nvCxnSpPr>
        <p:spPr>
          <a:xfrm>
            <a:off x="825931" y="6232358"/>
            <a:ext cx="105156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4377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C47033-9758-4B52-A26B-4EEED2E2F8A1}" type="datetimeFigureOut">
              <a:rPr lang="en-CA" smtClean="0"/>
              <a:t>2023-11-07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74D4933-168F-4B59-941C-E03DB13F1103}" type="slidenum">
              <a:rPr lang="en-CA" smtClean="0"/>
              <a:t>‹#›</a:t>
            </a:fld>
            <a:endParaRPr lang="en-CA"/>
          </a:p>
        </p:txBody>
      </p:sp>
      <p:pic>
        <p:nvPicPr>
          <p:cNvPr id="7" name="Picture 6">
            <a:extLst>
              <a:ext uri="{FF2B5EF4-FFF2-40B4-BE49-F238E27FC236}">
                <a16:creationId xmlns:a16="http://schemas.microsoft.com/office/drawing/2014/main" id="{64F89B63-3A8C-48B5-B175-B5F2422B0B96}"/>
              </a:ext>
            </a:extLst>
          </p:cNvPr>
          <p:cNvPicPr>
            <a:picLocks noChangeAspect="1"/>
          </p:cNvPicPr>
          <p:nvPr userDrawn="1"/>
        </p:nvPicPr>
        <p:blipFill rotWithShape="1">
          <a:blip r:embed="rId2"/>
          <a:srcRect b="37884"/>
          <a:stretch/>
        </p:blipFill>
        <p:spPr>
          <a:xfrm>
            <a:off x="714906" y="6158080"/>
            <a:ext cx="2000219" cy="699920"/>
          </a:xfrm>
          <a:prstGeom prst="rect">
            <a:avLst/>
          </a:prstGeom>
        </p:spPr>
      </p:pic>
      <p:cxnSp>
        <p:nvCxnSpPr>
          <p:cNvPr id="8" name="Straight Connector 7">
            <a:extLst>
              <a:ext uri="{FF2B5EF4-FFF2-40B4-BE49-F238E27FC236}">
                <a16:creationId xmlns:a16="http://schemas.microsoft.com/office/drawing/2014/main" id="{E74E4C34-D2C4-4627-AFB0-A4338C6EF3B8}"/>
              </a:ext>
            </a:extLst>
          </p:cNvPr>
          <p:cNvCxnSpPr/>
          <p:nvPr userDrawn="1"/>
        </p:nvCxnSpPr>
        <p:spPr>
          <a:xfrm>
            <a:off x="825931" y="6232358"/>
            <a:ext cx="105156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D8D4B8C4-867A-45B3-9ED4-A06B85226858}"/>
              </a:ext>
            </a:extLst>
          </p:cNvPr>
          <p:cNvPicPr>
            <a:picLocks noChangeAspect="1"/>
          </p:cNvPicPr>
          <p:nvPr userDrawn="1"/>
        </p:nvPicPr>
        <p:blipFill rotWithShape="1">
          <a:blip r:embed="rId2"/>
          <a:srcRect t="57845"/>
          <a:stretch/>
        </p:blipFill>
        <p:spPr>
          <a:xfrm>
            <a:off x="2662534" y="6306637"/>
            <a:ext cx="2000219" cy="474997"/>
          </a:xfrm>
          <a:prstGeom prst="rect">
            <a:avLst/>
          </a:prstGeom>
        </p:spPr>
      </p:pic>
    </p:spTree>
    <p:extLst>
      <p:ext uri="{BB962C8B-B14F-4D97-AF65-F5344CB8AC3E}">
        <p14:creationId xmlns:p14="http://schemas.microsoft.com/office/powerpoint/2010/main" val="804074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C47033-9758-4B52-A26B-4EEED2E2F8A1}" type="datetimeFigureOut">
              <a:rPr lang="en-CA" smtClean="0"/>
              <a:t>2023-11-07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74D4933-168F-4B59-941C-E03DB13F1103}" type="slidenum">
              <a:rPr lang="en-CA" smtClean="0"/>
              <a:t>‹#›</a:t>
            </a:fld>
            <a:endParaRPr lang="en-CA"/>
          </a:p>
        </p:txBody>
      </p:sp>
      <p:sp>
        <p:nvSpPr>
          <p:cNvPr id="5" name="Date Placeholder 2">
            <a:extLst>
              <a:ext uri="{FF2B5EF4-FFF2-40B4-BE49-F238E27FC236}">
                <a16:creationId xmlns:a16="http://schemas.microsoft.com/office/drawing/2014/main" id="{3BDCB111-B5D7-430F-8D04-C466CA71E7DD}"/>
              </a:ext>
            </a:extLst>
          </p:cNvPr>
          <p:cNvSpPr txBox="1">
            <a:spLocks/>
          </p:cNvSpPr>
          <p:nvPr userDrawn="1"/>
        </p:nvSpPr>
        <p:spPr>
          <a:xfrm>
            <a:off x="685800" y="6412447"/>
            <a:ext cx="4114800" cy="228600"/>
          </a:xfrm>
          <a:prstGeom prst="rect">
            <a:avLst/>
          </a:prstGeom>
        </p:spPr>
        <p:txBody>
          <a:bodyPr vert="horz" lIns="91440" tIns="45720" rIns="91440" bIns="45720" rtlCol="0" anchor="ctr"/>
          <a:lstStyle>
            <a:defPPr>
              <a:defRPr lang="en-US"/>
            </a:defPPr>
            <a:lvl1pPr marL="0" algn="l" defTabSz="457200" rtl="0" eaLnBrk="1" latinLnBrk="0" hangingPunct="1">
              <a:defRPr sz="950" kern="1200">
                <a:solidFill>
                  <a:schemeClr val="tx1">
                    <a:alpha val="8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2C47033-9758-4B52-A26B-4EEED2E2F8A1}" type="datetimeFigureOut">
              <a:rPr lang="en-CA" smtClean="0"/>
              <a:pPr/>
              <a:t>2023-11-07</a:t>
            </a:fld>
            <a:endParaRPr lang="en-CA"/>
          </a:p>
        </p:txBody>
      </p:sp>
      <p:pic>
        <p:nvPicPr>
          <p:cNvPr id="6" name="Picture 5">
            <a:extLst>
              <a:ext uri="{FF2B5EF4-FFF2-40B4-BE49-F238E27FC236}">
                <a16:creationId xmlns:a16="http://schemas.microsoft.com/office/drawing/2014/main" id="{18FFE5E4-06E2-4AD4-8F85-1FEEDA8C90B3}"/>
              </a:ext>
            </a:extLst>
          </p:cNvPr>
          <p:cNvPicPr>
            <a:picLocks noChangeAspect="1"/>
          </p:cNvPicPr>
          <p:nvPr userDrawn="1"/>
        </p:nvPicPr>
        <p:blipFill rotWithShape="1">
          <a:blip r:embed="rId2"/>
          <a:srcRect b="37884"/>
          <a:stretch/>
        </p:blipFill>
        <p:spPr>
          <a:xfrm>
            <a:off x="714906" y="6158080"/>
            <a:ext cx="2000219" cy="699920"/>
          </a:xfrm>
          <a:prstGeom prst="rect">
            <a:avLst/>
          </a:prstGeom>
        </p:spPr>
      </p:pic>
      <p:pic>
        <p:nvPicPr>
          <p:cNvPr id="7" name="Picture 6">
            <a:extLst>
              <a:ext uri="{FF2B5EF4-FFF2-40B4-BE49-F238E27FC236}">
                <a16:creationId xmlns:a16="http://schemas.microsoft.com/office/drawing/2014/main" id="{3D6C978C-6F48-4AEA-A25C-DCD0C992F94E}"/>
              </a:ext>
            </a:extLst>
          </p:cNvPr>
          <p:cNvPicPr>
            <a:picLocks noChangeAspect="1"/>
          </p:cNvPicPr>
          <p:nvPr userDrawn="1"/>
        </p:nvPicPr>
        <p:blipFill rotWithShape="1">
          <a:blip r:embed="rId2"/>
          <a:srcRect t="57845"/>
          <a:stretch/>
        </p:blipFill>
        <p:spPr>
          <a:xfrm>
            <a:off x="2662534" y="6306637"/>
            <a:ext cx="2000219" cy="474997"/>
          </a:xfrm>
          <a:prstGeom prst="rect">
            <a:avLst/>
          </a:prstGeom>
        </p:spPr>
      </p:pic>
      <p:cxnSp>
        <p:nvCxnSpPr>
          <p:cNvPr id="8" name="Straight Connector 7">
            <a:extLst>
              <a:ext uri="{FF2B5EF4-FFF2-40B4-BE49-F238E27FC236}">
                <a16:creationId xmlns:a16="http://schemas.microsoft.com/office/drawing/2014/main" id="{8339E2E0-54C7-428B-BE08-90AC279379BE}"/>
              </a:ext>
            </a:extLst>
          </p:cNvPr>
          <p:cNvCxnSpPr/>
          <p:nvPr userDrawn="1"/>
        </p:nvCxnSpPr>
        <p:spPr>
          <a:xfrm>
            <a:off x="825931" y="6232358"/>
            <a:ext cx="105156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222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12C47033-9758-4B52-A26B-4EEED2E2F8A1}" type="datetimeFigureOut">
              <a:rPr lang="en-CA" smtClean="0"/>
              <a:t>2023-11-07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74D4933-168F-4B59-941C-E03DB13F1103}" type="slidenum">
              <a:rPr lang="en-CA" smtClean="0"/>
              <a:t>‹#›</a:t>
            </a:fld>
            <a:endParaRPr lang="en-CA"/>
          </a:p>
        </p:txBody>
      </p:sp>
    </p:spTree>
    <p:extLst>
      <p:ext uri="{BB962C8B-B14F-4D97-AF65-F5344CB8AC3E}">
        <p14:creationId xmlns:p14="http://schemas.microsoft.com/office/powerpoint/2010/main" val="1829957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12C47033-9758-4B52-A26B-4EEED2E2F8A1}" type="datetimeFigureOut">
              <a:rPr lang="en-CA" smtClean="0"/>
              <a:t>2023-11-07</a:t>
            </a:fld>
            <a:endParaRPr lang="en-CA"/>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CA"/>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974D4933-168F-4B59-941C-E03DB13F1103}" type="slidenum">
              <a:rPr lang="en-CA" smtClean="0"/>
              <a:t>‹#›</a:t>
            </a:fld>
            <a:endParaRPr lang="en-CA"/>
          </a:p>
        </p:txBody>
      </p:sp>
    </p:spTree>
    <p:extLst>
      <p:ext uri="{BB962C8B-B14F-4D97-AF65-F5344CB8AC3E}">
        <p14:creationId xmlns:p14="http://schemas.microsoft.com/office/powerpoint/2010/main" val="236964960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12C47033-9758-4B52-A26B-4EEED2E2F8A1}" type="datetimeFigureOut">
              <a:rPr lang="en-CA" smtClean="0"/>
              <a:t>2023-11-07</a:t>
            </a:fld>
            <a:endParaRPr lang="en-CA"/>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CA"/>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974D4933-168F-4B59-941C-E03DB13F1103}" type="slidenum">
              <a:rPr lang="en-CA" smtClean="0"/>
              <a:t>‹#›</a:t>
            </a:fld>
            <a:endParaRPr lang="en-CA"/>
          </a:p>
        </p:txBody>
      </p:sp>
    </p:spTree>
    <p:extLst>
      <p:ext uri="{BB962C8B-B14F-4D97-AF65-F5344CB8AC3E}">
        <p14:creationId xmlns:p14="http://schemas.microsoft.com/office/powerpoint/2010/main" val="1188624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CC503-5119-4D80-A419-53DC8C52C2FF}"/>
              </a:ext>
            </a:extLst>
          </p:cNvPr>
          <p:cNvSpPr>
            <a:spLocks noGrp="1"/>
          </p:cNvSpPr>
          <p:nvPr>
            <p:ph type="ctrTitle"/>
          </p:nvPr>
        </p:nvSpPr>
        <p:spPr/>
        <p:txBody>
          <a:bodyPr/>
          <a:lstStyle/>
          <a:p>
            <a:r>
              <a:rPr lang="en-US" dirty="0"/>
              <a:t>OAMP 2023 AGM</a:t>
            </a:r>
            <a:endParaRPr lang="en-CA" dirty="0"/>
          </a:p>
        </p:txBody>
      </p:sp>
      <p:sp>
        <p:nvSpPr>
          <p:cNvPr id="3" name="Subtitle 2">
            <a:extLst>
              <a:ext uri="{FF2B5EF4-FFF2-40B4-BE49-F238E27FC236}">
                <a16:creationId xmlns:a16="http://schemas.microsoft.com/office/drawing/2014/main" id="{F08B7479-9132-4259-90EC-BA764831B435}"/>
              </a:ext>
            </a:extLst>
          </p:cNvPr>
          <p:cNvSpPr>
            <a:spLocks noGrp="1"/>
          </p:cNvSpPr>
          <p:nvPr>
            <p:ph type="subTitle" idx="1"/>
          </p:nvPr>
        </p:nvSpPr>
        <p:spPr/>
        <p:txBody>
          <a:bodyPr/>
          <a:lstStyle/>
          <a:p>
            <a:r>
              <a:rPr lang="en-US" dirty="0"/>
              <a:t>Wednesday, November 8, 2023</a:t>
            </a:r>
          </a:p>
          <a:p>
            <a:r>
              <a:rPr lang="en-US" dirty="0"/>
              <a:t>Virtual Meeting</a:t>
            </a:r>
            <a:endParaRPr lang="en-CA" dirty="0"/>
          </a:p>
        </p:txBody>
      </p:sp>
    </p:spTree>
    <p:extLst>
      <p:ext uri="{BB962C8B-B14F-4D97-AF65-F5344CB8AC3E}">
        <p14:creationId xmlns:p14="http://schemas.microsoft.com/office/powerpoint/2010/main" val="3535136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2433" y="518243"/>
            <a:ext cx="3808244" cy="991916"/>
          </a:xfrm>
        </p:spPr>
        <p:txBody>
          <a:bodyPr/>
          <a:lstStyle/>
          <a:p>
            <a:r>
              <a:rPr lang="en-US" dirty="0" smtClean="0"/>
              <a:t>Initiatives</a:t>
            </a:r>
            <a:endParaRPr lang="en-US" dirty="0"/>
          </a:p>
        </p:txBody>
      </p:sp>
      <p:sp>
        <p:nvSpPr>
          <p:cNvPr id="3" name="TextBox 2"/>
          <p:cNvSpPr txBox="1"/>
          <p:nvPr/>
        </p:nvSpPr>
        <p:spPr>
          <a:xfrm>
            <a:off x="1553592" y="1597855"/>
            <a:ext cx="8620218" cy="825166"/>
          </a:xfrm>
          <a:prstGeom prst="rect">
            <a:avLst/>
          </a:prstGeom>
          <a:noFill/>
        </p:spPr>
        <p:txBody>
          <a:bodyPr wrap="square" rtlCol="0">
            <a:spAutoFit/>
          </a:bodyPr>
          <a:lstStyle/>
          <a:p>
            <a:pPr marL="342900" indent="-342900" algn="just">
              <a:buFont typeface="Wingdings" panose="05000000000000000000" pitchFamily="2" charset="2"/>
              <a:buChar char="§"/>
            </a:pPr>
            <a:r>
              <a:rPr lang="en-US" sz="2400" dirty="0" smtClean="0"/>
              <a:t>OAMP to maintain itself as the medical physics voice for the Ontario government legislation.</a:t>
            </a:r>
            <a:endParaRPr lang="en-US" sz="2400" dirty="0"/>
          </a:p>
        </p:txBody>
      </p:sp>
      <p:sp>
        <p:nvSpPr>
          <p:cNvPr id="5" name="TextBox 4"/>
          <p:cNvSpPr txBox="1"/>
          <p:nvPr/>
        </p:nvSpPr>
        <p:spPr>
          <a:xfrm>
            <a:off x="1553592" y="2598414"/>
            <a:ext cx="8620218" cy="1200329"/>
          </a:xfrm>
          <a:prstGeom prst="rect">
            <a:avLst/>
          </a:prstGeom>
          <a:noFill/>
        </p:spPr>
        <p:txBody>
          <a:bodyPr wrap="square" rtlCol="0">
            <a:spAutoFit/>
          </a:bodyPr>
          <a:lstStyle/>
          <a:p>
            <a:pPr marL="342900" indent="-342900" algn="just">
              <a:buFont typeface="Wingdings" panose="05000000000000000000" pitchFamily="2" charset="2"/>
              <a:buChar char="§"/>
            </a:pPr>
            <a:r>
              <a:rPr lang="en-US" sz="2400" dirty="0" smtClean="0"/>
              <a:t>OAMP to monitor professional regulation across Canada and consider moving forward on it for Ontario medical physicists if it looks good to do so and if membership votes positively on it.</a:t>
            </a:r>
            <a:endParaRPr lang="en-US" sz="2400" dirty="0"/>
          </a:p>
        </p:txBody>
      </p:sp>
      <p:sp>
        <p:nvSpPr>
          <p:cNvPr id="6" name="TextBox 5"/>
          <p:cNvSpPr txBox="1"/>
          <p:nvPr/>
        </p:nvSpPr>
        <p:spPr>
          <a:xfrm>
            <a:off x="1553592" y="3974136"/>
            <a:ext cx="8930936" cy="830997"/>
          </a:xfrm>
          <a:prstGeom prst="rect">
            <a:avLst/>
          </a:prstGeom>
          <a:noFill/>
        </p:spPr>
        <p:txBody>
          <a:bodyPr wrap="square" rtlCol="0">
            <a:spAutoFit/>
          </a:bodyPr>
          <a:lstStyle/>
          <a:p>
            <a:pPr marL="342900" indent="-342900" algn="just">
              <a:buFont typeface="Wingdings" panose="05000000000000000000" pitchFamily="2" charset="2"/>
              <a:buChar char="§"/>
            </a:pPr>
            <a:r>
              <a:rPr lang="en-US" sz="2400" dirty="0" smtClean="0"/>
              <a:t>OAMP to gather salary data in support of its union and non unionized membership to compare with wages across Canada</a:t>
            </a:r>
            <a:endParaRPr lang="en-US" sz="2400" dirty="0"/>
          </a:p>
        </p:txBody>
      </p:sp>
      <p:sp>
        <p:nvSpPr>
          <p:cNvPr id="7" name="TextBox 6"/>
          <p:cNvSpPr txBox="1"/>
          <p:nvPr/>
        </p:nvSpPr>
        <p:spPr>
          <a:xfrm>
            <a:off x="1553592" y="4980526"/>
            <a:ext cx="8620218" cy="830997"/>
          </a:xfrm>
          <a:prstGeom prst="rect">
            <a:avLst/>
          </a:prstGeom>
          <a:noFill/>
        </p:spPr>
        <p:txBody>
          <a:bodyPr wrap="square" rtlCol="0">
            <a:spAutoFit/>
          </a:bodyPr>
          <a:lstStyle/>
          <a:p>
            <a:pPr marL="342900" indent="-342900" algn="just">
              <a:buFont typeface="Wingdings" panose="05000000000000000000" pitchFamily="2" charset="2"/>
              <a:buChar char="§"/>
            </a:pPr>
            <a:r>
              <a:rPr lang="en-US" sz="2400" dirty="0" smtClean="0"/>
              <a:t>OAMP to hold education sessions on relevant topics that may have impact</a:t>
            </a:r>
            <a:endParaRPr lang="en-US" sz="2400" dirty="0"/>
          </a:p>
        </p:txBody>
      </p:sp>
    </p:spTree>
    <p:extLst>
      <p:ext uri="{BB962C8B-B14F-4D97-AF65-F5344CB8AC3E}">
        <p14:creationId xmlns:p14="http://schemas.microsoft.com/office/powerpoint/2010/main" val="903045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264C9-A5F0-9A4A-A082-6A2CCDA97F17}"/>
              </a:ext>
            </a:extLst>
          </p:cNvPr>
          <p:cNvSpPr>
            <a:spLocks noGrp="1"/>
          </p:cNvSpPr>
          <p:nvPr>
            <p:ph type="title"/>
          </p:nvPr>
        </p:nvSpPr>
        <p:spPr/>
        <p:txBody>
          <a:bodyPr/>
          <a:lstStyle/>
          <a:p>
            <a:r>
              <a:rPr lang="en-US" dirty="0"/>
              <a:t>OAMP Executive - Current</a:t>
            </a:r>
          </a:p>
        </p:txBody>
      </p:sp>
      <p:sp>
        <p:nvSpPr>
          <p:cNvPr id="3" name="Content Placeholder 2">
            <a:extLst>
              <a:ext uri="{FF2B5EF4-FFF2-40B4-BE49-F238E27FC236}">
                <a16:creationId xmlns:a16="http://schemas.microsoft.com/office/drawing/2014/main" id="{BDC31DB8-2C6B-264E-9388-4B962BC87462}"/>
              </a:ext>
            </a:extLst>
          </p:cNvPr>
          <p:cNvSpPr>
            <a:spLocks noGrp="1"/>
          </p:cNvSpPr>
          <p:nvPr>
            <p:ph idx="1"/>
          </p:nvPr>
        </p:nvSpPr>
        <p:spPr/>
        <p:txBody>
          <a:bodyPr/>
          <a:lstStyle/>
          <a:p>
            <a:r>
              <a:rPr lang="en-US" dirty="0"/>
              <a:t>President:		Joseph E. Hayward</a:t>
            </a:r>
          </a:p>
          <a:p>
            <a:r>
              <a:rPr lang="en-US" dirty="0"/>
              <a:t>Vice-President:	Brian Keller</a:t>
            </a:r>
          </a:p>
          <a:p>
            <a:r>
              <a:rPr lang="en-US" dirty="0"/>
              <a:t>Past President:	Vacant	</a:t>
            </a:r>
          </a:p>
          <a:p>
            <a:r>
              <a:rPr lang="en-US" dirty="0"/>
              <a:t>Secretary:		Nicholas </a:t>
            </a:r>
            <a:r>
              <a:rPr lang="en-US" dirty="0" err="1"/>
              <a:t>Shkumat</a:t>
            </a:r>
            <a:endParaRPr lang="en-US" dirty="0"/>
          </a:p>
          <a:p>
            <a:r>
              <a:rPr lang="en-US" dirty="0"/>
              <a:t>Treasurer:		Tim </a:t>
            </a:r>
            <a:r>
              <a:rPr lang="en-US" dirty="0" err="1"/>
              <a:t>Olding</a:t>
            </a:r>
            <a:r>
              <a:rPr lang="en-US" dirty="0"/>
              <a:t>	</a:t>
            </a:r>
          </a:p>
          <a:p>
            <a:r>
              <a:rPr lang="en-US" dirty="0"/>
              <a:t>Members-at-Large:	Katie </a:t>
            </a:r>
            <a:r>
              <a:rPr lang="en-US" dirty="0" err="1"/>
              <a:t>Lekx-Toniolo</a:t>
            </a:r>
            <a:r>
              <a:rPr lang="en-US" dirty="0"/>
              <a:t>, Luc Serre</a:t>
            </a:r>
          </a:p>
          <a:p>
            <a:pPr lvl="8"/>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1258266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264C9-A5F0-9A4A-A082-6A2CCDA97F17}"/>
              </a:ext>
            </a:extLst>
          </p:cNvPr>
          <p:cNvSpPr>
            <a:spLocks noGrp="1"/>
          </p:cNvSpPr>
          <p:nvPr>
            <p:ph type="title"/>
          </p:nvPr>
        </p:nvSpPr>
        <p:spPr/>
        <p:txBody>
          <a:bodyPr/>
          <a:lstStyle/>
          <a:p>
            <a:r>
              <a:rPr lang="en-US" dirty="0"/>
              <a:t>OAMP 2023 AGM Agenda</a:t>
            </a:r>
          </a:p>
        </p:txBody>
      </p:sp>
      <p:sp>
        <p:nvSpPr>
          <p:cNvPr id="3" name="Content Placeholder 2">
            <a:extLst>
              <a:ext uri="{FF2B5EF4-FFF2-40B4-BE49-F238E27FC236}">
                <a16:creationId xmlns:a16="http://schemas.microsoft.com/office/drawing/2014/main" id="{BDC31DB8-2C6B-264E-9388-4B962BC87462}"/>
              </a:ext>
            </a:extLst>
          </p:cNvPr>
          <p:cNvSpPr>
            <a:spLocks noGrp="1"/>
          </p:cNvSpPr>
          <p:nvPr>
            <p:ph idx="1"/>
          </p:nvPr>
        </p:nvSpPr>
        <p:spPr/>
        <p:txBody>
          <a:bodyPr>
            <a:normAutofit/>
          </a:bodyPr>
          <a:lstStyle/>
          <a:p>
            <a:pPr marL="457200" indent="-457200">
              <a:buFont typeface="+mj-lt"/>
              <a:buAutoNum type="arabicParenR"/>
            </a:pPr>
            <a:r>
              <a:rPr lang="en-US" dirty="0"/>
              <a:t>Call to Order</a:t>
            </a:r>
          </a:p>
          <a:p>
            <a:pPr marL="457200" indent="-457200">
              <a:buFont typeface="+mj-lt"/>
              <a:buAutoNum type="arabicParenR"/>
            </a:pPr>
            <a:r>
              <a:rPr lang="en-US" dirty="0"/>
              <a:t>Approval of the previous minutes</a:t>
            </a:r>
          </a:p>
          <a:p>
            <a:pPr marL="457200" indent="-457200">
              <a:buFont typeface="+mj-lt"/>
              <a:buAutoNum type="arabicParenR"/>
            </a:pPr>
            <a:r>
              <a:rPr lang="en-US" dirty="0"/>
              <a:t>President’s Report – Joseph E. Hayward</a:t>
            </a:r>
          </a:p>
          <a:p>
            <a:pPr marL="457200" indent="-457200">
              <a:buFont typeface="+mj-lt"/>
              <a:buAutoNum type="arabicParenR"/>
            </a:pPr>
            <a:r>
              <a:rPr lang="en-US" dirty="0"/>
              <a:t>Treasurer’s Report  - Tim </a:t>
            </a:r>
            <a:r>
              <a:rPr lang="en-US" dirty="0" smtClean="0"/>
              <a:t>Olding</a:t>
            </a:r>
            <a:endParaRPr lang="en-US" dirty="0"/>
          </a:p>
          <a:p>
            <a:pPr marL="457200" indent="-457200">
              <a:buFont typeface="+mj-lt"/>
              <a:buAutoNum type="arabicParenR"/>
            </a:pPr>
            <a:r>
              <a:rPr lang="en-US" dirty="0"/>
              <a:t>Membership Report – </a:t>
            </a:r>
            <a:r>
              <a:rPr lang="en-US" dirty="0" smtClean="0"/>
              <a:t>Tim Olding</a:t>
            </a:r>
            <a:endParaRPr lang="en-US" dirty="0" smtClean="0"/>
          </a:p>
          <a:p>
            <a:pPr marL="457200" indent="-457200">
              <a:buFont typeface="+mj-lt"/>
              <a:buAutoNum type="arabicParenR"/>
            </a:pPr>
            <a:r>
              <a:rPr lang="en-US" dirty="0"/>
              <a:t>Elections and Introduction of the New Board – Joseph </a:t>
            </a:r>
            <a:r>
              <a:rPr lang="en-US" dirty="0" smtClean="0"/>
              <a:t>E. Hayward</a:t>
            </a:r>
            <a:endParaRPr lang="en-US" dirty="0"/>
          </a:p>
          <a:p>
            <a:pPr marL="457200" indent="-457200">
              <a:buFont typeface="+mj-lt"/>
              <a:buAutoNum type="arabicParenR"/>
            </a:pPr>
            <a:r>
              <a:rPr lang="en-US" dirty="0"/>
              <a:t>Other Business – </a:t>
            </a:r>
            <a:r>
              <a:rPr lang="en-US" dirty="0" smtClean="0"/>
              <a:t>Brian Keller</a:t>
            </a:r>
            <a:endParaRPr lang="en-US" dirty="0"/>
          </a:p>
          <a:p>
            <a:pPr marL="457200" indent="-457200">
              <a:buFont typeface="+mj-lt"/>
              <a:buAutoNum type="arabicParenR"/>
            </a:pPr>
            <a:r>
              <a:rPr lang="en-US" dirty="0" smtClean="0"/>
              <a:t>Adjournment</a:t>
            </a:r>
            <a:endParaRPr lang="en-US" dirty="0"/>
          </a:p>
        </p:txBody>
      </p:sp>
    </p:spTree>
    <p:extLst>
      <p:ext uri="{BB962C8B-B14F-4D97-AF65-F5344CB8AC3E}">
        <p14:creationId xmlns:p14="http://schemas.microsoft.com/office/powerpoint/2010/main" val="3392028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CC503-5119-4D80-A419-53DC8C52C2FF}"/>
              </a:ext>
            </a:extLst>
          </p:cNvPr>
          <p:cNvSpPr>
            <a:spLocks noGrp="1"/>
          </p:cNvSpPr>
          <p:nvPr>
            <p:ph type="ctrTitle"/>
          </p:nvPr>
        </p:nvSpPr>
        <p:spPr>
          <a:xfrm>
            <a:off x="612094" y="349135"/>
            <a:ext cx="10782300" cy="2128212"/>
          </a:xfrm>
        </p:spPr>
        <p:txBody>
          <a:bodyPr/>
          <a:lstStyle/>
          <a:p>
            <a:r>
              <a:rPr lang="en-US" dirty="0"/>
              <a:t>Financial Report</a:t>
            </a:r>
            <a:endParaRPr lang="en-CA" dirty="0"/>
          </a:p>
        </p:txBody>
      </p:sp>
      <p:sp>
        <p:nvSpPr>
          <p:cNvPr id="3" name="Subtitle 2">
            <a:extLst>
              <a:ext uri="{FF2B5EF4-FFF2-40B4-BE49-F238E27FC236}">
                <a16:creationId xmlns:a16="http://schemas.microsoft.com/office/drawing/2014/main" id="{F08B7479-9132-4259-90EC-BA764831B435}"/>
              </a:ext>
            </a:extLst>
          </p:cNvPr>
          <p:cNvSpPr>
            <a:spLocks noGrp="1"/>
          </p:cNvSpPr>
          <p:nvPr>
            <p:ph type="subTitle" idx="1"/>
          </p:nvPr>
        </p:nvSpPr>
        <p:spPr>
          <a:xfrm>
            <a:off x="667512" y="2567031"/>
            <a:ext cx="10782300" cy="1772213"/>
          </a:xfrm>
        </p:spPr>
        <p:txBody>
          <a:bodyPr>
            <a:normAutofit/>
          </a:bodyPr>
          <a:lstStyle/>
          <a:p>
            <a:r>
              <a:rPr lang="en-US" sz="2800" b="1" dirty="0"/>
              <a:t>HIGHLIGHTS:</a:t>
            </a:r>
          </a:p>
          <a:p>
            <a:pPr marL="457200" lvl="0" indent="-457200">
              <a:buFont typeface="Arial" panose="020B0604020202020204" pitchFamily="34" charset="0"/>
              <a:buChar char="•"/>
            </a:pPr>
            <a:r>
              <a:rPr lang="en-US" sz="2800" dirty="0" smtClean="0"/>
              <a:t>The </a:t>
            </a:r>
            <a:r>
              <a:rPr lang="en-US" sz="2800" dirty="0"/>
              <a:t>2022 income tax was submitted in May. The Notice of Assessment was received in July without issue. </a:t>
            </a:r>
          </a:p>
          <a:p>
            <a:endParaRPr lang="en-CA" sz="2800" dirty="0"/>
          </a:p>
        </p:txBody>
      </p:sp>
    </p:spTree>
    <p:extLst>
      <p:ext uri="{BB962C8B-B14F-4D97-AF65-F5344CB8AC3E}">
        <p14:creationId xmlns:p14="http://schemas.microsoft.com/office/powerpoint/2010/main" val="2798370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82489-A6AA-49D1-A002-F5728F5922F8}"/>
              </a:ext>
            </a:extLst>
          </p:cNvPr>
          <p:cNvSpPr>
            <a:spLocks noGrp="1"/>
          </p:cNvSpPr>
          <p:nvPr>
            <p:ph type="title"/>
          </p:nvPr>
        </p:nvSpPr>
        <p:spPr>
          <a:xfrm>
            <a:off x="725540" y="337898"/>
            <a:ext cx="10515600" cy="1325563"/>
          </a:xfrm>
        </p:spPr>
        <p:txBody>
          <a:bodyPr/>
          <a:lstStyle/>
          <a:p>
            <a:r>
              <a:rPr lang="en-CA" b="1" dirty="0"/>
              <a:t>OAMP Membership	</a:t>
            </a:r>
          </a:p>
        </p:txBody>
      </p:sp>
      <p:sp>
        <p:nvSpPr>
          <p:cNvPr id="5" name="TextBox 4">
            <a:extLst>
              <a:ext uri="{FF2B5EF4-FFF2-40B4-BE49-F238E27FC236}">
                <a16:creationId xmlns:a16="http://schemas.microsoft.com/office/drawing/2014/main" id="{CB94EF70-69C5-4029-B4F6-DD5F47B66105}"/>
              </a:ext>
            </a:extLst>
          </p:cNvPr>
          <p:cNvSpPr txBox="1"/>
          <p:nvPr/>
        </p:nvSpPr>
        <p:spPr>
          <a:xfrm>
            <a:off x="901325" y="5108488"/>
            <a:ext cx="10805577" cy="1323439"/>
          </a:xfrm>
          <a:prstGeom prst="rect">
            <a:avLst/>
          </a:prstGeom>
          <a:noFill/>
        </p:spPr>
        <p:txBody>
          <a:bodyPr wrap="square" rtlCol="0">
            <a:spAutoFit/>
          </a:bodyPr>
          <a:lstStyle/>
          <a:p>
            <a:r>
              <a:rPr lang="en-CA" sz="1600" dirty="0"/>
              <a:t>2020: 2 student/retiree members and 97 full members (no Corporate members)</a:t>
            </a:r>
          </a:p>
          <a:p>
            <a:r>
              <a:rPr lang="en-CA" sz="1600" dirty="0"/>
              <a:t>2021: 4 student/retiree members and 89 full members (no Corporate members)</a:t>
            </a:r>
          </a:p>
          <a:p>
            <a:r>
              <a:rPr lang="en-CA" sz="1600" dirty="0"/>
              <a:t>2022: 1 student/retiree members and 89 full members (no Corporate members)</a:t>
            </a:r>
          </a:p>
          <a:p>
            <a:r>
              <a:rPr lang="en-CA" sz="1600" dirty="0"/>
              <a:t>2023: </a:t>
            </a:r>
            <a:r>
              <a:rPr lang="en-CA" sz="1600" dirty="0"/>
              <a:t>9</a:t>
            </a:r>
            <a:r>
              <a:rPr lang="en-CA" sz="1600" dirty="0" smtClean="0"/>
              <a:t> </a:t>
            </a:r>
            <a:r>
              <a:rPr lang="en-CA" sz="1600" dirty="0"/>
              <a:t>student/retiree members and </a:t>
            </a:r>
            <a:r>
              <a:rPr lang="en-CA" sz="1600" dirty="0" smtClean="0"/>
              <a:t>84 </a:t>
            </a:r>
            <a:r>
              <a:rPr lang="en-CA" sz="1600" dirty="0"/>
              <a:t>full members (no Corporate members)</a:t>
            </a:r>
          </a:p>
          <a:p>
            <a:endParaRPr lang="en-CA" sz="1600" dirty="0"/>
          </a:p>
        </p:txBody>
      </p:sp>
      <p:pic>
        <p:nvPicPr>
          <p:cNvPr id="7" name="Picture 6"/>
          <p:cNvPicPr>
            <a:picLocks noChangeAspect="1"/>
          </p:cNvPicPr>
          <p:nvPr/>
        </p:nvPicPr>
        <p:blipFill>
          <a:blip r:embed="rId2"/>
          <a:stretch>
            <a:fillRect/>
          </a:stretch>
        </p:blipFill>
        <p:spPr>
          <a:xfrm>
            <a:off x="991460" y="1663461"/>
            <a:ext cx="4280133" cy="3373438"/>
          </a:xfrm>
          <a:prstGeom prst="rect">
            <a:avLst/>
          </a:prstGeom>
        </p:spPr>
      </p:pic>
      <p:pic>
        <p:nvPicPr>
          <p:cNvPr id="8" name="Picture 7"/>
          <p:cNvPicPr>
            <a:picLocks noChangeAspect="1"/>
          </p:cNvPicPr>
          <p:nvPr/>
        </p:nvPicPr>
        <p:blipFill>
          <a:blip r:embed="rId3"/>
          <a:stretch>
            <a:fillRect/>
          </a:stretch>
        </p:blipFill>
        <p:spPr>
          <a:xfrm>
            <a:off x="5891835" y="1548462"/>
            <a:ext cx="5104550" cy="3362903"/>
          </a:xfrm>
          <a:prstGeom prst="rect">
            <a:avLst/>
          </a:prstGeom>
        </p:spPr>
      </p:pic>
    </p:spTree>
    <p:extLst>
      <p:ext uri="{BB962C8B-B14F-4D97-AF65-F5344CB8AC3E}">
        <p14:creationId xmlns:p14="http://schemas.microsoft.com/office/powerpoint/2010/main" val="3482846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125AC-F67A-419E-BC6B-390BB8C62DC5}"/>
              </a:ext>
            </a:extLst>
          </p:cNvPr>
          <p:cNvSpPr>
            <a:spLocks noGrp="1"/>
          </p:cNvSpPr>
          <p:nvPr>
            <p:ph type="title"/>
          </p:nvPr>
        </p:nvSpPr>
        <p:spPr>
          <a:xfrm>
            <a:off x="838200" y="0"/>
            <a:ext cx="10515600" cy="1325563"/>
          </a:xfrm>
        </p:spPr>
        <p:txBody>
          <a:bodyPr/>
          <a:lstStyle/>
          <a:p>
            <a:r>
              <a:rPr lang="en-CA" b="1" dirty="0"/>
              <a:t>Annual Income Statement</a:t>
            </a:r>
          </a:p>
        </p:txBody>
      </p:sp>
      <p:pic>
        <p:nvPicPr>
          <p:cNvPr id="3" name="Picture 2"/>
          <p:cNvPicPr>
            <a:picLocks noChangeAspect="1"/>
          </p:cNvPicPr>
          <p:nvPr/>
        </p:nvPicPr>
        <p:blipFill>
          <a:blip r:embed="rId2"/>
          <a:stretch>
            <a:fillRect/>
          </a:stretch>
        </p:blipFill>
        <p:spPr>
          <a:xfrm>
            <a:off x="1603172" y="1184434"/>
            <a:ext cx="7399425" cy="4850293"/>
          </a:xfrm>
          <a:prstGeom prst="rect">
            <a:avLst/>
          </a:prstGeom>
        </p:spPr>
      </p:pic>
    </p:spTree>
    <p:extLst>
      <p:ext uri="{BB962C8B-B14F-4D97-AF65-F5344CB8AC3E}">
        <p14:creationId xmlns:p14="http://schemas.microsoft.com/office/powerpoint/2010/main" val="2461862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17F57-BBD9-4347-921D-150B211DE213}"/>
              </a:ext>
            </a:extLst>
          </p:cNvPr>
          <p:cNvSpPr>
            <a:spLocks noGrp="1"/>
          </p:cNvSpPr>
          <p:nvPr>
            <p:ph type="title"/>
          </p:nvPr>
        </p:nvSpPr>
        <p:spPr>
          <a:xfrm>
            <a:off x="838200" y="0"/>
            <a:ext cx="10515600" cy="1325563"/>
          </a:xfrm>
        </p:spPr>
        <p:txBody>
          <a:bodyPr/>
          <a:lstStyle/>
          <a:p>
            <a:r>
              <a:rPr lang="en-CA" b="1" dirty="0"/>
              <a:t>Balance Sheet</a:t>
            </a:r>
          </a:p>
        </p:txBody>
      </p:sp>
      <p:pic>
        <p:nvPicPr>
          <p:cNvPr id="11" name="Picture 10"/>
          <p:cNvPicPr>
            <a:picLocks noChangeAspect="1"/>
          </p:cNvPicPr>
          <p:nvPr/>
        </p:nvPicPr>
        <p:blipFill>
          <a:blip r:embed="rId2"/>
          <a:stretch>
            <a:fillRect/>
          </a:stretch>
        </p:blipFill>
        <p:spPr>
          <a:xfrm>
            <a:off x="1201224" y="1176182"/>
            <a:ext cx="9525601" cy="4675320"/>
          </a:xfrm>
          <a:prstGeom prst="rect">
            <a:avLst/>
          </a:prstGeom>
        </p:spPr>
      </p:pic>
    </p:spTree>
    <p:extLst>
      <p:ext uri="{BB962C8B-B14F-4D97-AF65-F5344CB8AC3E}">
        <p14:creationId xmlns:p14="http://schemas.microsoft.com/office/powerpoint/2010/main" val="2700232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91879-7CAF-42EA-8270-8A8692E4A0AF}"/>
              </a:ext>
            </a:extLst>
          </p:cNvPr>
          <p:cNvSpPr>
            <a:spLocks noGrp="1"/>
          </p:cNvSpPr>
          <p:nvPr>
            <p:ph type="title"/>
          </p:nvPr>
        </p:nvSpPr>
        <p:spPr/>
        <p:txBody>
          <a:bodyPr/>
          <a:lstStyle/>
          <a:p>
            <a:r>
              <a:rPr lang="en-CA" b="1" dirty="0"/>
              <a:t>Annual Independent Audit (vote)</a:t>
            </a:r>
          </a:p>
        </p:txBody>
      </p:sp>
      <p:sp>
        <p:nvSpPr>
          <p:cNvPr id="3" name="Content Placeholder 2">
            <a:extLst>
              <a:ext uri="{FF2B5EF4-FFF2-40B4-BE49-F238E27FC236}">
                <a16:creationId xmlns:a16="http://schemas.microsoft.com/office/drawing/2014/main" id="{4488E33A-247E-4302-B846-90115180725D}"/>
              </a:ext>
            </a:extLst>
          </p:cNvPr>
          <p:cNvSpPr>
            <a:spLocks noGrp="1"/>
          </p:cNvSpPr>
          <p:nvPr>
            <p:ph idx="1"/>
          </p:nvPr>
        </p:nvSpPr>
        <p:spPr/>
        <p:txBody>
          <a:bodyPr>
            <a:normAutofit/>
          </a:bodyPr>
          <a:lstStyle/>
          <a:p>
            <a:pPr marL="0" indent="0">
              <a:buNone/>
            </a:pPr>
            <a:r>
              <a:rPr lang="en-CA" sz="3200" i="1" dirty="0"/>
              <a:t>“As per </a:t>
            </a:r>
            <a:r>
              <a:rPr lang="en-CA" sz="3200" i="1"/>
              <a:t>the Ontario </a:t>
            </a:r>
            <a:r>
              <a:rPr lang="en-CA" sz="3200" i="1" dirty="0"/>
              <a:t>Corporations Act, an annual audit is required for not-for-profit corporations with an annual income greater than $100,000.  The OAMP will not meet this requirement in the foreseeable future.  Thus OAMP will forego an annual audit unless requested by the membership by a consensus vote at the annual general meeting.”</a:t>
            </a:r>
          </a:p>
        </p:txBody>
      </p:sp>
    </p:spTree>
    <p:extLst>
      <p:ext uri="{BB962C8B-B14F-4D97-AF65-F5344CB8AC3E}">
        <p14:creationId xmlns:p14="http://schemas.microsoft.com/office/powerpoint/2010/main" val="2673568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725" y="408093"/>
            <a:ext cx="10772775" cy="1658198"/>
          </a:xfrm>
        </p:spPr>
        <p:txBody>
          <a:bodyPr/>
          <a:lstStyle/>
          <a:p>
            <a:r>
              <a:rPr lang="en-US" dirty="0"/>
              <a:t>OAMP Board of Directors</a:t>
            </a:r>
          </a:p>
        </p:txBody>
      </p:sp>
      <p:graphicFrame>
        <p:nvGraphicFramePr>
          <p:cNvPr id="3" name="Table 2"/>
          <p:cNvGraphicFramePr>
            <a:graphicFrameLocks noGrp="1"/>
          </p:cNvGraphicFramePr>
          <p:nvPr>
            <p:extLst/>
          </p:nvPr>
        </p:nvGraphicFramePr>
        <p:xfrm>
          <a:off x="942301" y="1787770"/>
          <a:ext cx="10202620" cy="3840480"/>
        </p:xfrm>
        <a:graphic>
          <a:graphicData uri="http://schemas.openxmlformats.org/drawingml/2006/table">
            <a:tbl>
              <a:tblPr firstRow="1" bandRow="1">
                <a:tableStyleId>{5C22544A-7EE6-4342-B048-85BDC9FD1C3A}</a:tableStyleId>
              </a:tblPr>
              <a:tblGrid>
                <a:gridCol w="2129243">
                  <a:extLst>
                    <a:ext uri="{9D8B030D-6E8A-4147-A177-3AD203B41FA5}">
                      <a16:colId xmlns:a16="http://schemas.microsoft.com/office/drawing/2014/main" val="20000"/>
                    </a:ext>
                  </a:extLst>
                </a:gridCol>
                <a:gridCol w="3352702">
                  <a:extLst>
                    <a:ext uri="{9D8B030D-6E8A-4147-A177-3AD203B41FA5}">
                      <a16:colId xmlns:a16="http://schemas.microsoft.com/office/drawing/2014/main" val="20001"/>
                    </a:ext>
                  </a:extLst>
                </a:gridCol>
                <a:gridCol w="967614">
                  <a:extLst>
                    <a:ext uri="{9D8B030D-6E8A-4147-A177-3AD203B41FA5}">
                      <a16:colId xmlns:a16="http://schemas.microsoft.com/office/drawing/2014/main" val="20002"/>
                    </a:ext>
                  </a:extLst>
                </a:gridCol>
                <a:gridCol w="3753061">
                  <a:extLst>
                    <a:ext uri="{9D8B030D-6E8A-4147-A177-3AD203B41FA5}">
                      <a16:colId xmlns:a16="http://schemas.microsoft.com/office/drawing/2014/main" val="20003"/>
                    </a:ext>
                  </a:extLst>
                </a:gridCol>
              </a:tblGrid>
              <a:tr h="440264">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President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066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Dr. Brian Keller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066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2025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066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Acclaimed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066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30454">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Vice-President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n-ea"/>
                          <a:cs typeface="Calibri" panose="020F0502020204030204" pitchFamily="34" charset="0"/>
                        </a:rPr>
                        <a:t>Dr. Katie </a:t>
                      </a:r>
                      <a:r>
                        <a:rPr lang="en-US" sz="2400" b="1" kern="1200" spc="-120" baseline="0" dirty="0" err="1">
                          <a:solidFill>
                            <a:schemeClr val="accent1"/>
                          </a:solidFill>
                          <a:latin typeface="Calibri" panose="020F0502020204030204" pitchFamily="34" charset="0"/>
                          <a:ea typeface="+mn-ea"/>
                          <a:cs typeface="Calibri" panose="020F0502020204030204" pitchFamily="34" charset="0"/>
                        </a:rPr>
                        <a:t>Lekx-Toniolo</a:t>
                      </a:r>
                      <a:endParaRPr lang="en-US" sz="2400" b="1" kern="1200" spc="-120" baseline="0" dirty="0">
                        <a:solidFill>
                          <a:schemeClr val="accent1"/>
                        </a:solidFill>
                        <a:latin typeface="Calibri" panose="020F0502020204030204" pitchFamily="34" charset="0"/>
                        <a:ea typeface="+mn-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2025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A</a:t>
                      </a:r>
                      <a:r>
                        <a:rPr lang="en-US" sz="2400" b="1" kern="1200" spc="-120" baseline="0" dirty="0" smtClean="0">
                          <a:solidFill>
                            <a:schemeClr val="accent1"/>
                          </a:solidFill>
                          <a:latin typeface="Calibri" panose="020F0502020204030204" pitchFamily="34" charset="0"/>
                          <a:ea typeface="+mj-ea"/>
                          <a:cs typeface="Calibri" panose="020F0502020204030204" pitchFamily="34" charset="0"/>
                        </a:rPr>
                        <a:t>cclaimed</a:t>
                      </a:r>
                      <a:endParaRPr lang="en-US" sz="2400" b="1" kern="1200" spc="-120" baseline="0" dirty="0">
                        <a:solidFill>
                          <a:schemeClr val="accent1"/>
                        </a:solidFill>
                        <a:latin typeface="Calibri" panose="020F0502020204030204" pitchFamily="34" charset="0"/>
                        <a:ea typeface="+mj-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30454">
                <a:tc>
                  <a:txBody>
                    <a:bodyPr/>
                    <a:lstStyle/>
                    <a:p>
                      <a:r>
                        <a:rPr lang="en-US" sz="2400" b="1" kern="1200" spc="-120" baseline="0" dirty="0" smtClean="0">
                          <a:solidFill>
                            <a:schemeClr val="accent1"/>
                          </a:solidFill>
                          <a:latin typeface="Calibri" panose="020F0502020204030204" pitchFamily="34" charset="0"/>
                          <a:ea typeface="+mj-ea"/>
                          <a:cs typeface="Calibri" panose="020F0502020204030204" pitchFamily="34" charset="0"/>
                        </a:rPr>
                        <a:t>Past President</a:t>
                      </a:r>
                    </a:p>
                    <a:p>
                      <a:r>
                        <a:rPr lang="en-US" sz="2400" b="1" kern="1200" spc="-120" baseline="0" dirty="0" smtClean="0">
                          <a:solidFill>
                            <a:schemeClr val="accent1"/>
                          </a:solidFill>
                          <a:latin typeface="Calibri" panose="020F0502020204030204" pitchFamily="34" charset="0"/>
                          <a:ea typeface="+mj-ea"/>
                          <a:cs typeface="Calibri" panose="020F0502020204030204" pitchFamily="34" charset="0"/>
                        </a:rPr>
                        <a:t>Treasurer</a:t>
                      </a:r>
                    </a:p>
                    <a:p>
                      <a:r>
                        <a:rPr lang="en-US" sz="2400" b="1" kern="1200" spc="-120" baseline="0" dirty="0" smtClean="0">
                          <a:solidFill>
                            <a:schemeClr val="accent1"/>
                          </a:solidFill>
                          <a:latin typeface="Calibri" panose="020F0502020204030204" pitchFamily="34" charset="0"/>
                          <a:ea typeface="+mj-ea"/>
                          <a:cs typeface="Calibri" panose="020F0502020204030204" pitchFamily="34" charset="0"/>
                        </a:rPr>
                        <a:t>Secretary</a:t>
                      </a:r>
                      <a:endParaRPr lang="en-US" sz="2400" b="1" kern="1200" spc="-120" baseline="0" dirty="0">
                        <a:solidFill>
                          <a:schemeClr val="accent1"/>
                        </a:solidFill>
                        <a:latin typeface="Calibri" panose="020F0502020204030204" pitchFamily="34" charset="0"/>
                        <a:ea typeface="+mj-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smtClean="0">
                          <a:solidFill>
                            <a:schemeClr val="accent1"/>
                          </a:solidFill>
                          <a:latin typeface="Calibri" panose="020F0502020204030204" pitchFamily="34" charset="0"/>
                          <a:ea typeface="+mn-ea"/>
                          <a:cs typeface="Calibri" panose="020F0502020204030204" pitchFamily="34" charset="0"/>
                        </a:rPr>
                        <a:t>Dr. Joseph E. Hayward</a:t>
                      </a:r>
                    </a:p>
                    <a:p>
                      <a:r>
                        <a:rPr lang="en-US" sz="2400" b="1" kern="1200" spc="-120" baseline="0" dirty="0" smtClean="0">
                          <a:solidFill>
                            <a:schemeClr val="accent1"/>
                          </a:solidFill>
                          <a:latin typeface="Calibri" panose="020F0502020204030204" pitchFamily="34" charset="0"/>
                          <a:ea typeface="+mn-ea"/>
                          <a:cs typeface="Calibri" panose="020F0502020204030204" pitchFamily="34" charset="0"/>
                        </a:rPr>
                        <a:t>Dr. Tim Olding</a:t>
                      </a:r>
                    </a:p>
                    <a:p>
                      <a:r>
                        <a:rPr lang="en-US" sz="2400" b="1" kern="1200" spc="-120" baseline="0" dirty="0" smtClean="0">
                          <a:solidFill>
                            <a:schemeClr val="accent1"/>
                          </a:solidFill>
                          <a:latin typeface="Calibri" panose="020F0502020204030204" pitchFamily="34" charset="0"/>
                          <a:ea typeface="+mn-ea"/>
                          <a:cs typeface="Calibri" panose="020F0502020204030204" pitchFamily="34" charset="0"/>
                        </a:rPr>
                        <a:t>Mr. Nick Shkumat</a:t>
                      </a:r>
                      <a:endParaRPr lang="en-US" sz="2400" b="1" kern="1200" spc="-120" baseline="0" dirty="0">
                        <a:solidFill>
                          <a:schemeClr val="accent1"/>
                        </a:solidFill>
                        <a:latin typeface="Calibri" panose="020F0502020204030204" pitchFamily="34" charset="0"/>
                        <a:ea typeface="+mn-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smtClean="0">
                          <a:solidFill>
                            <a:schemeClr val="accent1"/>
                          </a:solidFill>
                          <a:latin typeface="Calibri" panose="020F0502020204030204" pitchFamily="34" charset="0"/>
                          <a:ea typeface="+mj-ea"/>
                          <a:cs typeface="Calibri" panose="020F0502020204030204" pitchFamily="34" charset="0"/>
                        </a:rPr>
                        <a:t>2026</a:t>
                      </a:r>
                    </a:p>
                    <a:p>
                      <a:r>
                        <a:rPr lang="en-US" sz="2400" b="1" kern="1200" spc="-120" baseline="0" dirty="0" smtClean="0">
                          <a:solidFill>
                            <a:schemeClr val="accent1"/>
                          </a:solidFill>
                          <a:latin typeface="Calibri" panose="020F0502020204030204" pitchFamily="34" charset="0"/>
                          <a:ea typeface="+mj-ea"/>
                          <a:cs typeface="Calibri" panose="020F0502020204030204" pitchFamily="34" charset="0"/>
                        </a:rPr>
                        <a:t>2024</a:t>
                      </a:r>
                    </a:p>
                    <a:p>
                      <a:r>
                        <a:rPr lang="en-US" sz="2400" b="1" kern="1200" spc="-120" baseline="0" dirty="0" smtClean="0">
                          <a:solidFill>
                            <a:schemeClr val="accent1"/>
                          </a:solidFill>
                          <a:latin typeface="Calibri" panose="020F0502020204030204" pitchFamily="34" charset="0"/>
                          <a:ea typeface="+mj-ea"/>
                          <a:cs typeface="Calibri" panose="020F0502020204030204" pitchFamily="34" charset="0"/>
                        </a:rPr>
                        <a:t>2024</a:t>
                      </a:r>
                      <a:endParaRPr lang="en-US" sz="2400" b="1" kern="1200" spc="-120" baseline="0" dirty="0">
                        <a:solidFill>
                          <a:schemeClr val="accent1"/>
                        </a:solidFill>
                        <a:latin typeface="Calibri" panose="020F0502020204030204" pitchFamily="34" charset="0"/>
                        <a:ea typeface="+mj-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1200" spc="-120" baseline="0" dirty="0" smtClean="0">
                          <a:solidFill>
                            <a:schemeClr val="accent1"/>
                          </a:solidFill>
                          <a:latin typeface="Calibri" panose="020F0502020204030204" pitchFamily="34" charset="0"/>
                          <a:ea typeface="+mn-ea"/>
                          <a:cs typeface="Calibri" panose="020F0502020204030204" pitchFamily="34" charset="0"/>
                        </a:rPr>
                        <a:t>Per Policy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1200" spc="-120" baseline="0" dirty="0" smtClean="0">
                          <a:solidFill>
                            <a:schemeClr val="accent1"/>
                          </a:solidFill>
                          <a:latin typeface="Calibri" panose="020F0502020204030204" pitchFamily="34" charset="0"/>
                          <a:ea typeface="+mn-ea"/>
                          <a:cs typeface="Calibri" panose="020F0502020204030204" pitchFamily="34" charset="0"/>
                        </a:rPr>
                        <a:t>Acclaimed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1200" spc="-120" baseline="0" dirty="0" smtClean="0">
                          <a:solidFill>
                            <a:schemeClr val="accent1"/>
                          </a:solidFill>
                          <a:latin typeface="Calibri" panose="020F0502020204030204" pitchFamily="34" charset="0"/>
                          <a:ea typeface="+mn-ea"/>
                          <a:cs typeface="Calibri" panose="020F0502020204030204" pitchFamily="34" charset="0"/>
                        </a:rPr>
                        <a:t>Acclaimed</a:t>
                      </a:r>
                      <a:endParaRPr lang="en-US" sz="2400" b="1" kern="1200" spc="-120" baseline="0" dirty="0">
                        <a:solidFill>
                          <a:schemeClr val="accent1"/>
                        </a:solidFill>
                        <a:latin typeface="Calibri" panose="020F0502020204030204" pitchFamily="34" charset="0"/>
                        <a:ea typeface="+mn-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30454">
                <a:tc>
                  <a:txBody>
                    <a:bodyPr/>
                    <a:lstStyle/>
                    <a:p>
                      <a:r>
                        <a:rPr lang="en-US" sz="2400" b="1" kern="1200" spc="-120" baseline="0" dirty="0" smtClean="0">
                          <a:solidFill>
                            <a:schemeClr val="accent1"/>
                          </a:solidFill>
                          <a:latin typeface="Calibri" panose="020F0502020204030204" pitchFamily="34" charset="0"/>
                          <a:ea typeface="+mj-ea"/>
                          <a:cs typeface="Calibri" panose="020F0502020204030204" pitchFamily="34" charset="0"/>
                        </a:rPr>
                        <a:t>Director-at-Large</a:t>
                      </a:r>
                      <a:endParaRPr lang="en-US" sz="2400" b="1" kern="1200" spc="-120" baseline="0" dirty="0">
                        <a:solidFill>
                          <a:schemeClr val="accent1"/>
                        </a:solidFill>
                        <a:latin typeface="Calibri" panose="020F0502020204030204" pitchFamily="34" charset="0"/>
                        <a:ea typeface="+mj-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smtClean="0">
                          <a:solidFill>
                            <a:schemeClr val="accent1"/>
                          </a:solidFill>
                          <a:latin typeface="Calibri" panose="020F0502020204030204" pitchFamily="34" charset="0"/>
                          <a:ea typeface="+mj-ea"/>
                          <a:cs typeface="Calibri" panose="020F0502020204030204" pitchFamily="34" charset="0"/>
                        </a:rPr>
                        <a:t>Mr. Luc Serre</a:t>
                      </a:r>
                      <a:endParaRPr lang="en-US" sz="2400" b="1" kern="1200" spc="-120" baseline="0" dirty="0">
                        <a:solidFill>
                          <a:schemeClr val="accent1"/>
                        </a:solidFill>
                        <a:latin typeface="Calibri" panose="020F0502020204030204" pitchFamily="34" charset="0"/>
                        <a:ea typeface="+mj-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smtClean="0">
                          <a:solidFill>
                            <a:schemeClr val="accent1"/>
                          </a:solidFill>
                          <a:latin typeface="Calibri" panose="020F0502020204030204" pitchFamily="34" charset="0"/>
                          <a:ea typeface="+mj-ea"/>
                          <a:cs typeface="Calibri" panose="020F0502020204030204" pitchFamily="34" charset="0"/>
                        </a:rPr>
                        <a:t>2025</a:t>
                      </a:r>
                      <a:endParaRPr lang="en-US" sz="2400" b="1" kern="1200" spc="-120" baseline="0" dirty="0">
                        <a:solidFill>
                          <a:schemeClr val="accent1"/>
                        </a:solidFill>
                        <a:latin typeface="Calibri" panose="020F0502020204030204" pitchFamily="34" charset="0"/>
                        <a:ea typeface="+mj-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smtClean="0">
                          <a:solidFill>
                            <a:schemeClr val="accent1"/>
                          </a:solidFill>
                          <a:latin typeface="Calibri" panose="020F0502020204030204" pitchFamily="34" charset="0"/>
                          <a:ea typeface="+mj-ea"/>
                          <a:cs typeface="Calibri" panose="020F0502020204030204" pitchFamily="34" charset="0"/>
                        </a:rPr>
                        <a:t>Acclaimed</a:t>
                      </a:r>
                      <a:endParaRPr lang="en-US" sz="2400" b="1" kern="1200" spc="-120" baseline="0" dirty="0">
                        <a:solidFill>
                          <a:schemeClr val="accent1"/>
                        </a:solidFill>
                        <a:latin typeface="Calibri" panose="020F0502020204030204" pitchFamily="34" charset="0"/>
                        <a:ea typeface="+mj-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304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1200" spc="-120" baseline="0" dirty="0">
                          <a:solidFill>
                            <a:schemeClr val="accent1"/>
                          </a:solidFill>
                          <a:latin typeface="Calibri" panose="020F0502020204030204" pitchFamily="34" charset="0"/>
                          <a:ea typeface="+mn-ea"/>
                          <a:cs typeface="Calibri" panose="020F0502020204030204" pitchFamily="34" charset="0"/>
                        </a:rPr>
                        <a:t>Director-at-Large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Vacant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2025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400" b="1" kern="1200" spc="-120" baseline="0" dirty="0">
                        <a:solidFill>
                          <a:schemeClr val="accent1"/>
                        </a:solidFill>
                        <a:latin typeface="Calibri" panose="020F0502020204030204" pitchFamily="34" charset="0"/>
                        <a:ea typeface="+mj-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7748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1200" spc="-120" baseline="0" dirty="0">
                          <a:solidFill>
                            <a:schemeClr val="accent1"/>
                          </a:solidFill>
                          <a:latin typeface="Calibri" panose="020F0502020204030204" pitchFamily="34" charset="0"/>
                          <a:ea typeface="+mn-ea"/>
                          <a:cs typeface="Calibri" panose="020F0502020204030204" pitchFamily="34" charset="0"/>
                        </a:rPr>
                        <a:t>Director-at-Large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066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Vacant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066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2025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066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400" b="1" kern="1200" spc="-120" baseline="0" dirty="0">
                        <a:solidFill>
                          <a:schemeClr val="accent1"/>
                        </a:solidFill>
                        <a:latin typeface="Calibri" panose="020F0502020204030204" pitchFamily="34" charset="0"/>
                        <a:ea typeface="+mj-ea"/>
                        <a:cs typeface="Calibri" panose="020F0502020204030204" pitchFamily="34" charset="0"/>
                      </a:endParaRPr>
                    </a:p>
                    <a:p>
                      <a:endParaRPr lang="en-US" sz="2400" b="1" kern="1200" spc="-120" baseline="0" dirty="0">
                        <a:solidFill>
                          <a:schemeClr val="accent1"/>
                        </a:solidFill>
                        <a:latin typeface="Calibri" panose="020F0502020204030204" pitchFamily="34" charset="0"/>
                        <a:ea typeface="+mj-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066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92357187"/>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F1472C68F8D1A48AF076F46314A22E2" ma:contentTypeVersion="13" ma:contentTypeDescription="Create a new document." ma:contentTypeScope="" ma:versionID="5591c4771a1504a2f13330d986e9996e">
  <xsd:schema xmlns:xsd="http://www.w3.org/2001/XMLSchema" xmlns:xs="http://www.w3.org/2001/XMLSchema" xmlns:p="http://schemas.microsoft.com/office/2006/metadata/properties" xmlns:ns1="http://schemas.microsoft.com/sharepoint/v3" xmlns:ns3="962c27a3-8195-4d07-98a0-ee3957d021e3" xmlns:ns4="f34e4cce-730d-4ea7-a553-d55e8f4f6425" targetNamespace="http://schemas.microsoft.com/office/2006/metadata/properties" ma:root="true" ma:fieldsID="5043e95328b2284bd2cf2bbe0f8cae2a" ns1:_="" ns3:_="" ns4:_="">
    <xsd:import namespace="http://schemas.microsoft.com/sharepoint/v3"/>
    <xsd:import namespace="962c27a3-8195-4d07-98a0-ee3957d021e3"/>
    <xsd:import namespace="f34e4cce-730d-4ea7-a553-d55e8f4f6425"/>
    <xsd:element name="properties">
      <xsd:complexType>
        <xsd:sequence>
          <xsd:element name="documentManagement">
            <xsd:complexType>
              <xsd:all>
                <xsd:element ref="ns3:SharedWithUsers" minOccurs="0"/>
                <xsd:element ref="ns3:SharedWithDetails" minOccurs="0"/>
                <xsd:element ref="ns3:SharingHintHash" minOccurs="0"/>
                <xsd:element ref="ns1:_ip_UnifiedCompliancePolicyProperties" minOccurs="0"/>
                <xsd:element ref="ns1:_ip_UnifiedCompliancePolicyUIAction"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description="" ma:hidden="true" ma:internalName="_ip_UnifiedCompliancePolicyProperties">
      <xsd:simpleType>
        <xsd:restriction base="dms:Note"/>
      </xsd:simpleType>
    </xsd:element>
    <xsd:element name="_ip_UnifiedCompliancePolicyUIAction" ma:index="12"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2c27a3-8195-4d07-98a0-ee3957d021e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34e4cce-730d-4ea7-a553-d55e8f4f6425"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5F362C-FB01-4286-A273-7118467E2D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62c27a3-8195-4d07-98a0-ee3957d021e3"/>
    <ds:schemaRef ds:uri="f34e4cce-730d-4ea7-a553-d55e8f4f64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FDDA10A-A7F9-4EE8-A0DA-C5BC48E8A528}">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554E20CF-83F8-4F3E-8F6F-A2F8E77AFC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TM03457491[[fn=Metropolitan]]</Template>
  <TotalTime>1847</TotalTime>
  <Words>391</Words>
  <Application>Microsoft Office PowerPoint</Application>
  <PresentationFormat>Widescreen</PresentationFormat>
  <Paragraphs>69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Metropolitan</vt:lpstr>
      <vt:lpstr>OAMP 2023 AGM</vt:lpstr>
      <vt:lpstr>OAMP Executive - Current</vt:lpstr>
      <vt:lpstr>OAMP 2023 AGM Agenda</vt:lpstr>
      <vt:lpstr>Financial Report</vt:lpstr>
      <vt:lpstr>OAMP Membership </vt:lpstr>
      <vt:lpstr>Annual Income Statement</vt:lpstr>
      <vt:lpstr>Balance Sheet</vt:lpstr>
      <vt:lpstr>Annual Independent Audit (vote)</vt:lpstr>
      <vt:lpstr>OAMP Board of Directors</vt:lpstr>
      <vt:lpstr>Initiatives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OAMP Membership </dc:title>
  <dc:creator>Angers, Crystal</dc:creator>
  <cp:lastModifiedBy>Keller, Brian</cp:lastModifiedBy>
  <cp:revision>45</cp:revision>
  <dcterms:created xsi:type="dcterms:W3CDTF">2019-09-22T17:14:19Z</dcterms:created>
  <dcterms:modified xsi:type="dcterms:W3CDTF">2023-11-07T17:00:14Z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0x0101004F1472C68F8D1A48AF076F46314A22E2</vt:lpwstr>
  </property>
</Properties>
</file>