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264" r:id="rId6"/>
    <p:sldId id="283" r:id="rId7"/>
    <p:sldId id="292" r:id="rId8"/>
    <p:sldId id="293" r:id="rId9"/>
    <p:sldId id="294" r:id="rId10"/>
    <p:sldId id="295" r:id="rId11"/>
    <p:sldId id="296" r:id="rId12"/>
    <p:sldId id="287" r:id="rId13"/>
    <p:sldId id="297" r:id="rId14"/>
    <p:sldId id="289" r:id="rId15"/>
    <p:sldId id="290" r:id="rId16"/>
    <p:sldId id="291" r:id="rId17"/>
    <p:sldId id="28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2C47033-9758-4B52-A26B-4EEED2E2F8A1}" type="datetimeFigureOut">
              <a:rPr lang="en-CA" smtClean="0"/>
              <a:t>2025-01-28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74D4933-168F-4B59-941C-E03DB13F11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200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7033-9758-4B52-A26B-4EEED2E2F8A1}" type="datetimeFigureOut">
              <a:rPr lang="en-CA" smtClean="0"/>
              <a:t>2025-01-28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933-168F-4B59-941C-E03DB13F11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436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7033-9758-4B52-A26B-4EEED2E2F8A1}" type="datetimeFigureOut">
              <a:rPr lang="en-CA" smtClean="0"/>
              <a:t>2025-01-28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933-168F-4B59-941C-E03DB13F11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587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7033-9758-4B52-A26B-4EEED2E2F8A1}" type="datetimeFigureOut">
              <a:rPr lang="en-CA" smtClean="0"/>
              <a:t>2025-01-28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933-168F-4B59-941C-E03DB13F110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608BDB3E-3A44-4B37-9116-92EB10D32725}"/>
              </a:ext>
            </a:extLst>
          </p:cNvPr>
          <p:cNvSpPr txBox="1">
            <a:spLocks/>
          </p:cNvSpPr>
          <p:nvPr userDrawn="1"/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C47033-9758-4B52-A26B-4EEED2E2F8A1}" type="datetimeFigureOut">
              <a:rPr lang="en-CA" smtClean="0"/>
              <a:pPr/>
              <a:t>2025-01-28</a:t>
            </a:fld>
            <a:endParaRPr lang="en-CA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508145-6963-4383-B81B-DBAE9B2700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37884"/>
          <a:stretch/>
        </p:blipFill>
        <p:spPr>
          <a:xfrm>
            <a:off x="714906" y="6158080"/>
            <a:ext cx="2000219" cy="6999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9CAC004-6ACD-4597-A1A6-3C49B73DF4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7845"/>
          <a:stretch/>
        </p:blipFill>
        <p:spPr>
          <a:xfrm>
            <a:off x="2662534" y="6306637"/>
            <a:ext cx="2000219" cy="474997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01DD694-4101-4173-8B2C-574B6AE91812}"/>
              </a:ext>
            </a:extLst>
          </p:cNvPr>
          <p:cNvCxnSpPr/>
          <p:nvPr userDrawn="1"/>
        </p:nvCxnSpPr>
        <p:spPr>
          <a:xfrm>
            <a:off x="825931" y="6232358"/>
            <a:ext cx="105156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24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7033-9758-4B52-A26B-4EEED2E2F8A1}" type="datetimeFigureOut">
              <a:rPr lang="en-CA" smtClean="0"/>
              <a:t>2025-01-28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933-168F-4B59-941C-E03DB13F110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AEAA0318-2B9C-4850-A40C-3B52AE0B1241}"/>
              </a:ext>
            </a:extLst>
          </p:cNvPr>
          <p:cNvSpPr txBox="1">
            <a:spLocks/>
          </p:cNvSpPr>
          <p:nvPr userDrawn="1"/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C47033-9758-4B52-A26B-4EEED2E2F8A1}" type="datetimeFigureOut">
              <a:rPr lang="en-CA" smtClean="0"/>
              <a:pPr/>
              <a:t>2025-01-28</a:t>
            </a:fld>
            <a:endParaRPr lang="en-CA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3DDFF0-0B07-48A5-848A-643ADBE22E4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37884"/>
          <a:stretch/>
        </p:blipFill>
        <p:spPr>
          <a:xfrm>
            <a:off x="714906" y="6158080"/>
            <a:ext cx="2000219" cy="6999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BC2415C-8977-4524-8CD1-455011450D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7845"/>
          <a:stretch/>
        </p:blipFill>
        <p:spPr>
          <a:xfrm>
            <a:off x="2662534" y="6306637"/>
            <a:ext cx="2000219" cy="474997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673969C-4D29-4221-99EC-0102D5E92DC8}"/>
              </a:ext>
            </a:extLst>
          </p:cNvPr>
          <p:cNvCxnSpPr/>
          <p:nvPr userDrawn="1"/>
        </p:nvCxnSpPr>
        <p:spPr>
          <a:xfrm>
            <a:off x="825931" y="6232358"/>
            <a:ext cx="105156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022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7033-9758-4B52-A26B-4EEED2E2F8A1}" type="datetimeFigureOut">
              <a:rPr lang="en-CA" smtClean="0"/>
              <a:t>2025-01-28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933-168F-4B59-941C-E03DB13F110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AB6A4745-0A2D-417F-9102-06E665EE19FC}"/>
              </a:ext>
            </a:extLst>
          </p:cNvPr>
          <p:cNvSpPr txBox="1">
            <a:spLocks/>
          </p:cNvSpPr>
          <p:nvPr userDrawn="1"/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C47033-9758-4B52-A26B-4EEED2E2F8A1}" type="datetimeFigureOut">
              <a:rPr lang="en-CA" smtClean="0"/>
              <a:pPr/>
              <a:t>2025-01-28</a:t>
            </a:fld>
            <a:endParaRPr lang="en-CA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099111F-ACD5-413F-BF21-0ECDD27FD6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37884"/>
          <a:stretch/>
        </p:blipFill>
        <p:spPr>
          <a:xfrm>
            <a:off x="714906" y="6158080"/>
            <a:ext cx="2000219" cy="69992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17CCF9D-E4AC-4C83-AA9B-982A993D12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7845"/>
          <a:stretch/>
        </p:blipFill>
        <p:spPr>
          <a:xfrm>
            <a:off x="2662534" y="6306637"/>
            <a:ext cx="2000219" cy="47499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90427A-6B92-40DC-8470-3CB2B4170951}"/>
              </a:ext>
            </a:extLst>
          </p:cNvPr>
          <p:cNvCxnSpPr/>
          <p:nvPr userDrawn="1"/>
        </p:nvCxnSpPr>
        <p:spPr>
          <a:xfrm>
            <a:off x="825931" y="6232358"/>
            <a:ext cx="105156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65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7033-9758-4B52-A26B-4EEED2E2F8A1}" type="datetimeFigureOut">
              <a:rPr lang="en-CA" smtClean="0"/>
              <a:t>2025-01-28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933-168F-4B59-941C-E03DB13F1103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A81C724A-D052-44DA-A5C2-ED4201C87ED3}"/>
              </a:ext>
            </a:extLst>
          </p:cNvPr>
          <p:cNvSpPr txBox="1">
            <a:spLocks/>
          </p:cNvSpPr>
          <p:nvPr userDrawn="1"/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C47033-9758-4B52-A26B-4EEED2E2F8A1}" type="datetimeFigureOut">
              <a:rPr lang="en-CA" smtClean="0"/>
              <a:pPr/>
              <a:t>2025-01-28</a:t>
            </a:fld>
            <a:endParaRPr lang="en-CA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E125130-70AA-4DA4-93C6-7CF4CEFD9F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37884"/>
          <a:stretch/>
        </p:blipFill>
        <p:spPr>
          <a:xfrm>
            <a:off x="714906" y="6158080"/>
            <a:ext cx="2000219" cy="69992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1704DA8-5644-4237-A71A-F744CD0572D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7845"/>
          <a:stretch/>
        </p:blipFill>
        <p:spPr>
          <a:xfrm>
            <a:off x="2662534" y="6306637"/>
            <a:ext cx="2000219" cy="474997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198C96F-2AB0-42D2-BEEF-8672881C3B2E}"/>
              </a:ext>
            </a:extLst>
          </p:cNvPr>
          <p:cNvCxnSpPr/>
          <p:nvPr userDrawn="1"/>
        </p:nvCxnSpPr>
        <p:spPr>
          <a:xfrm>
            <a:off x="825931" y="6232358"/>
            <a:ext cx="105156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437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7033-9758-4B52-A26B-4EEED2E2F8A1}" type="datetimeFigureOut">
              <a:rPr lang="en-CA" smtClean="0"/>
              <a:t>2025-01-28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933-168F-4B59-941C-E03DB13F1103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F89B63-3A8C-48B5-B175-B5F2422B0B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37884"/>
          <a:stretch/>
        </p:blipFill>
        <p:spPr>
          <a:xfrm>
            <a:off x="714906" y="6158080"/>
            <a:ext cx="2000219" cy="6999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74E4C34-D2C4-4627-AFB0-A4338C6EF3B8}"/>
              </a:ext>
            </a:extLst>
          </p:cNvPr>
          <p:cNvCxnSpPr/>
          <p:nvPr userDrawn="1"/>
        </p:nvCxnSpPr>
        <p:spPr>
          <a:xfrm>
            <a:off x="825931" y="6232358"/>
            <a:ext cx="105156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D8D4B8C4-867A-45B3-9ED4-A06B852268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7845"/>
          <a:stretch/>
        </p:blipFill>
        <p:spPr>
          <a:xfrm>
            <a:off x="2662534" y="6306637"/>
            <a:ext cx="2000219" cy="47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074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7033-9758-4B52-A26B-4EEED2E2F8A1}" type="datetimeFigureOut">
              <a:rPr lang="en-CA" smtClean="0"/>
              <a:t>2025-01-28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933-168F-4B59-941C-E03DB13F1103}" type="slidenum">
              <a:rPr lang="en-CA" smtClean="0"/>
              <a:t>‹#›</a:t>
            </a:fld>
            <a:endParaRPr lang="en-CA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3BDCB111-B5D7-430F-8D04-C466CA71E7DD}"/>
              </a:ext>
            </a:extLst>
          </p:cNvPr>
          <p:cNvSpPr txBox="1">
            <a:spLocks/>
          </p:cNvSpPr>
          <p:nvPr userDrawn="1"/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C47033-9758-4B52-A26B-4EEED2E2F8A1}" type="datetimeFigureOut">
              <a:rPr lang="en-CA" smtClean="0"/>
              <a:pPr/>
              <a:t>2025-01-28</a:t>
            </a:fld>
            <a:endParaRPr lang="en-CA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FFE5E4-06E2-4AD4-8F85-1FEEDA8C90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37884"/>
          <a:stretch/>
        </p:blipFill>
        <p:spPr>
          <a:xfrm>
            <a:off x="714906" y="6158080"/>
            <a:ext cx="2000219" cy="6999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D6C978C-6F48-4AEA-A25C-DCD0C992F9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7845"/>
          <a:stretch/>
        </p:blipFill>
        <p:spPr>
          <a:xfrm>
            <a:off x="2662534" y="6306637"/>
            <a:ext cx="2000219" cy="474997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339E2E0-54C7-428B-BE08-90AC279379BE}"/>
              </a:ext>
            </a:extLst>
          </p:cNvPr>
          <p:cNvCxnSpPr/>
          <p:nvPr userDrawn="1"/>
        </p:nvCxnSpPr>
        <p:spPr>
          <a:xfrm>
            <a:off x="825931" y="6232358"/>
            <a:ext cx="105156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22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7033-9758-4B52-A26B-4EEED2E2F8A1}" type="datetimeFigureOut">
              <a:rPr lang="en-CA" smtClean="0"/>
              <a:t>2025-01-28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74D4933-168F-4B59-941C-E03DB13F11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9957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2C47033-9758-4B52-A26B-4EEED2E2F8A1}" type="datetimeFigureOut">
              <a:rPr lang="en-CA" smtClean="0"/>
              <a:t>2025-01-28</a:t>
            </a:fld>
            <a:endParaRPr lang="en-CA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C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74D4933-168F-4B59-941C-E03DB13F11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96496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12C47033-9758-4B52-A26B-4EEED2E2F8A1}" type="datetimeFigureOut">
              <a:rPr lang="en-CA" smtClean="0"/>
              <a:t>2025-01-28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974D4933-168F-4B59-941C-E03DB13F11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862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CC503-5119-4D80-A419-53DC8C52C2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OAMP </a:t>
            </a:r>
            <a:r>
              <a:rPr lang="en-US" dirty="0" smtClean="0"/>
              <a:t>2024 </a:t>
            </a:r>
            <a:r>
              <a:rPr lang="en-US" dirty="0"/>
              <a:t>AGM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8B7479-9132-4259-90EC-BA764831B4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Wednesday, </a:t>
            </a:r>
            <a:r>
              <a:rPr lang="en-US" dirty="0" smtClean="0"/>
              <a:t>January 29, 2025</a:t>
            </a:r>
            <a:endParaRPr lang="en-US" dirty="0"/>
          </a:p>
          <a:p>
            <a:r>
              <a:rPr lang="en-US" dirty="0"/>
              <a:t>Virtual Meeting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3513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82489-A6AA-49D1-A002-F5728F592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540" y="337898"/>
            <a:ext cx="10515600" cy="1325563"/>
          </a:xfrm>
        </p:spPr>
        <p:txBody>
          <a:bodyPr/>
          <a:lstStyle/>
          <a:p>
            <a:r>
              <a:rPr lang="en-CA" b="1" dirty="0"/>
              <a:t>OAMP Membership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94EF70-69C5-4029-B4F6-DD5F47B66105}"/>
              </a:ext>
            </a:extLst>
          </p:cNvPr>
          <p:cNvSpPr txBox="1"/>
          <p:nvPr/>
        </p:nvSpPr>
        <p:spPr>
          <a:xfrm>
            <a:off x="1250117" y="4714931"/>
            <a:ext cx="108055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/>
              <a:t>2020: 2 student/retiree members and 97 full members (no Corporate members)</a:t>
            </a:r>
          </a:p>
          <a:p>
            <a:r>
              <a:rPr lang="en-CA" sz="1600" dirty="0"/>
              <a:t>2021: 4 student/retiree members and </a:t>
            </a:r>
            <a:r>
              <a:rPr lang="en-CA" sz="1600" dirty="0" smtClean="0"/>
              <a:t>89 </a:t>
            </a:r>
            <a:r>
              <a:rPr lang="en-CA" sz="1600" dirty="0"/>
              <a:t>full members (no Corporate members</a:t>
            </a:r>
            <a:r>
              <a:rPr lang="en-CA" sz="1600" dirty="0" smtClean="0"/>
              <a:t>)</a:t>
            </a:r>
          </a:p>
          <a:p>
            <a:r>
              <a:rPr lang="en-CA" sz="1600" dirty="0" smtClean="0"/>
              <a:t>2022: 1 </a:t>
            </a:r>
            <a:r>
              <a:rPr lang="en-CA" sz="1600" dirty="0"/>
              <a:t>student/retiree members and </a:t>
            </a:r>
            <a:r>
              <a:rPr lang="en-CA" sz="1600" dirty="0" smtClean="0"/>
              <a:t>89 </a:t>
            </a:r>
            <a:r>
              <a:rPr lang="en-CA" sz="1600" dirty="0"/>
              <a:t>full members (no Corporate </a:t>
            </a:r>
            <a:r>
              <a:rPr lang="en-CA" sz="1600" dirty="0" smtClean="0"/>
              <a:t>members)</a:t>
            </a:r>
          </a:p>
          <a:p>
            <a:r>
              <a:rPr lang="en-CA" sz="1600" dirty="0" smtClean="0"/>
              <a:t>2023: 8 </a:t>
            </a:r>
            <a:r>
              <a:rPr lang="en-CA" sz="1600" dirty="0"/>
              <a:t>student/retiree members and </a:t>
            </a:r>
            <a:r>
              <a:rPr lang="en-CA" sz="1600" dirty="0" smtClean="0"/>
              <a:t>85 </a:t>
            </a:r>
            <a:r>
              <a:rPr lang="en-CA" sz="1600" dirty="0"/>
              <a:t>full members (no Corporate members</a:t>
            </a:r>
            <a:r>
              <a:rPr lang="en-CA" sz="1600" dirty="0" smtClean="0"/>
              <a:t>)</a:t>
            </a:r>
            <a:endParaRPr lang="en-CA" sz="1600" dirty="0"/>
          </a:p>
          <a:p>
            <a:endParaRPr lang="en-CA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7130" y="1598622"/>
            <a:ext cx="4531891" cy="29856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9920" y="1663461"/>
            <a:ext cx="3542831" cy="278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670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125AC-F67A-419E-BC6B-390BB8C62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CA" b="1" dirty="0"/>
              <a:t>Annual Income Statement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744" y="1253355"/>
            <a:ext cx="7027561" cy="455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92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7F57-BBD9-4347-921D-150B211DE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CA" b="1" dirty="0"/>
              <a:t>Balance Sheet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177" y="1023763"/>
            <a:ext cx="7562161" cy="509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64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91879-7CAF-42EA-8270-8A8692E4A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Annual Independent Audit (vote)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8E33A-247E-4302-B846-901151807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3200" i="1" dirty="0"/>
              <a:t>“As per </a:t>
            </a:r>
            <a:r>
              <a:rPr lang="en-CA" sz="3200" i="1"/>
              <a:t>the Ontario </a:t>
            </a:r>
            <a:r>
              <a:rPr lang="en-CA" sz="3200" i="1" dirty="0"/>
              <a:t>Corporations Act, an annual audit is required for not-for-profit corporations with an annual income greater than $100,000.  The OAMP will not meet this requirement in the foreseeable future.  Thus OAMP will forego an annual audit unless requested by the membership by a consensus vote at the annual general meeting.”</a:t>
            </a:r>
          </a:p>
        </p:txBody>
      </p:sp>
    </p:spTree>
    <p:extLst>
      <p:ext uri="{BB962C8B-B14F-4D97-AF65-F5344CB8AC3E}">
        <p14:creationId xmlns:p14="http://schemas.microsoft.com/office/powerpoint/2010/main" val="2117219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25" y="408093"/>
            <a:ext cx="10772775" cy="1658198"/>
          </a:xfrm>
        </p:spPr>
        <p:txBody>
          <a:bodyPr/>
          <a:lstStyle/>
          <a:p>
            <a:r>
              <a:rPr lang="en-US" dirty="0"/>
              <a:t>OAMP Board of Directors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6865"/>
              </p:ext>
            </p:extLst>
          </p:nvPr>
        </p:nvGraphicFramePr>
        <p:xfrm>
          <a:off x="942301" y="1787770"/>
          <a:ext cx="1020262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4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530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0264">
                <a:tc>
                  <a:txBody>
                    <a:bodyPr/>
                    <a:lstStyle/>
                    <a:p>
                      <a:r>
                        <a:rPr lang="en-US" sz="2400" b="1" kern="1200" spc="-120" baseline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President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Brian </a:t>
                      </a:r>
                      <a:r>
                        <a:rPr lang="en-US" sz="2400" b="1" kern="1200" spc="-120" baseline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Keller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spc="-120" baseline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2025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spc="-120" baseline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Acclaimed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54">
                <a:tc>
                  <a:txBody>
                    <a:bodyPr/>
                    <a:lstStyle/>
                    <a:p>
                      <a:r>
                        <a:rPr lang="en-US" sz="2400" b="1" kern="1200" spc="-120" baseline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Vice-President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Katie </a:t>
                      </a:r>
                      <a:r>
                        <a:rPr lang="en-US" sz="2400" b="1" kern="1200" spc="-120" baseline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Lekx-Toniolo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spc="-120" baseline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2025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spc="-120" baseline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cclaimed</a:t>
                      </a:r>
                      <a:endParaRPr lang="en-US" sz="2400" b="1" kern="1200" spc="-120" baseline="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+mj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5455">
                <a:tc>
                  <a:txBody>
                    <a:bodyPr/>
                    <a:lstStyle/>
                    <a:p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Past President</a:t>
                      </a:r>
                    </a:p>
                    <a:p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Treasurer</a:t>
                      </a:r>
                    </a:p>
                    <a:p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Secretary</a:t>
                      </a:r>
                      <a:endParaRPr lang="en-US" sz="2400" b="1" kern="1200" spc="-120" baseline="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+mj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Joseph E. Hayward</a:t>
                      </a:r>
                    </a:p>
                    <a:p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Tim Olding</a:t>
                      </a:r>
                    </a:p>
                    <a:p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Nick Shkumat</a:t>
                      </a:r>
                      <a:endParaRPr lang="en-US" sz="2400" b="1" kern="1200" spc="-120" baseline="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2025</a:t>
                      </a:r>
                    </a:p>
                    <a:p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2027</a:t>
                      </a:r>
                    </a:p>
                    <a:p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2025</a:t>
                      </a:r>
                      <a:endParaRPr lang="en-US" sz="2400" b="1" kern="1200" spc="-120" baseline="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+mj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Appointed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Acclaimed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Acclaimed</a:t>
                      </a:r>
                      <a:endParaRPr lang="en-US" sz="2400" b="1" kern="1200" spc="-120" baseline="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454">
                <a:tc>
                  <a:txBody>
                    <a:bodyPr/>
                    <a:lstStyle/>
                    <a:p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Director-at-Large</a:t>
                      </a:r>
                      <a:endParaRPr lang="en-US" sz="2400" b="1" kern="1200" spc="-120" baseline="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+mj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Luc Serre</a:t>
                      </a:r>
                      <a:endParaRPr lang="en-US" sz="2400" b="1" kern="1200" spc="-120" baseline="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+mj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2025</a:t>
                      </a:r>
                      <a:endParaRPr lang="en-US" sz="2400" b="1" kern="1200" spc="-120" baseline="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+mj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Acclaimed</a:t>
                      </a:r>
                      <a:endParaRPr lang="en-US" sz="2400" b="1" kern="1200" spc="-120" baseline="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+mj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4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spc="-120" baseline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Director-at-Large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i="0" kern="1200" dirty="0" smtClean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Malcolm McEwen</a:t>
                      </a:r>
                      <a:endParaRPr lang="en-US" sz="2400" b="1" i="0" kern="12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2028</a:t>
                      </a:r>
                      <a:endParaRPr lang="en-US" sz="2400" b="1" kern="1200" spc="-120" baseline="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+mj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Acclaimed</a:t>
                      </a:r>
                      <a:endParaRPr lang="en-US" sz="2400" b="1" kern="1200" spc="-120" baseline="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+mj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4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spc="-120" baseline="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(3) Director-at-Large</a:t>
                      </a:r>
                      <a:endParaRPr lang="en-US" sz="2400" b="1" kern="1200" spc="-120" baseline="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spc="-120" baseline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Vacant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spc="-120" baseline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j-ea"/>
                          <a:cs typeface="Calibri" panose="020F0502020204030204" pitchFamily="34" charset="0"/>
                        </a:rPr>
                        <a:t>2025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b="1" kern="1200" spc="-120" baseline="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+mj-ea"/>
                        <a:cs typeface="Calibri" panose="020F0502020204030204" pitchFamily="34" charset="0"/>
                      </a:endParaRPr>
                    </a:p>
                    <a:p>
                      <a:endParaRPr lang="en-US" sz="2400" b="1" kern="1200" spc="-120" baseline="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+mj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35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264C9-A5F0-9A4A-A082-6A2CCDA97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OAMP </a:t>
            </a:r>
            <a:r>
              <a:rPr lang="en-US" dirty="0" smtClean="0"/>
              <a:t>Board of Directors </a:t>
            </a:r>
            <a:r>
              <a:rPr lang="en-US" dirty="0"/>
              <a:t>- Current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31DB8-2C6B-264E-9388-4B962BC87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3141345"/>
          </a:xfrm>
        </p:spPr>
        <p:txBody>
          <a:bodyPr/>
          <a:lstStyle/>
          <a:p>
            <a:r>
              <a:rPr lang="en-US" dirty="0"/>
              <a:t>President:		</a:t>
            </a:r>
            <a:r>
              <a:rPr lang="en-US" dirty="0" smtClean="0"/>
              <a:t>Brian Keller</a:t>
            </a:r>
            <a:endParaRPr lang="en-US" dirty="0"/>
          </a:p>
          <a:p>
            <a:r>
              <a:rPr lang="en-US" dirty="0"/>
              <a:t>Vice-President:	Katie </a:t>
            </a:r>
            <a:r>
              <a:rPr lang="en-US" dirty="0" smtClean="0"/>
              <a:t>Lekx-Toniolo</a:t>
            </a:r>
          </a:p>
          <a:p>
            <a:r>
              <a:rPr lang="en-US" dirty="0" smtClean="0"/>
              <a:t>Past President:	Joseph Hayward</a:t>
            </a:r>
          </a:p>
          <a:p>
            <a:r>
              <a:rPr lang="en-US" dirty="0" smtClean="0"/>
              <a:t>Secretary</a:t>
            </a:r>
            <a:r>
              <a:rPr lang="en-US" dirty="0"/>
              <a:t>:		Nicholas Shkumat</a:t>
            </a:r>
          </a:p>
          <a:p>
            <a:r>
              <a:rPr lang="en-US" dirty="0"/>
              <a:t>Treasurer:		Tim </a:t>
            </a:r>
            <a:r>
              <a:rPr lang="en-US" dirty="0" err="1"/>
              <a:t>Olding</a:t>
            </a:r>
            <a:r>
              <a:rPr lang="en-US" dirty="0"/>
              <a:t>	</a:t>
            </a:r>
          </a:p>
          <a:p>
            <a:r>
              <a:rPr lang="en-US" dirty="0"/>
              <a:t>Members-at-Large:	</a:t>
            </a:r>
            <a:r>
              <a:rPr lang="en-US" dirty="0" smtClean="0"/>
              <a:t>Luc </a:t>
            </a:r>
            <a:r>
              <a:rPr lang="en-US" dirty="0"/>
              <a:t>Serre</a:t>
            </a:r>
          </a:p>
          <a:p>
            <a:pPr lvl="8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26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264C9-A5F0-9A4A-A082-6A2CCDA97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OAMP </a:t>
            </a:r>
            <a:r>
              <a:rPr lang="en-US" dirty="0" smtClean="0"/>
              <a:t>2024 </a:t>
            </a:r>
            <a:r>
              <a:rPr lang="en-US" dirty="0"/>
              <a:t>AGM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31DB8-2C6B-264E-9388-4B962BC87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dirty="0"/>
              <a:t>Call to Order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Approval of the previous minutes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President’s Report – </a:t>
            </a:r>
            <a:r>
              <a:rPr lang="en-US" dirty="0" smtClean="0"/>
              <a:t>Brian Keller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Regulation Update – Joe </a:t>
            </a:r>
            <a:r>
              <a:rPr lang="en-US" dirty="0" smtClean="0"/>
              <a:t>Hayward</a:t>
            </a:r>
            <a:endParaRPr lang="en-US" dirty="0"/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Treasurer’s Report  - Tim </a:t>
            </a:r>
            <a:r>
              <a:rPr lang="en-US" dirty="0" smtClean="0"/>
              <a:t>Olding</a:t>
            </a:r>
            <a:endParaRPr lang="en-US" dirty="0"/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Membership Report – </a:t>
            </a:r>
            <a:r>
              <a:rPr lang="en-US" dirty="0" smtClean="0"/>
              <a:t>Tim Olding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Elections </a:t>
            </a:r>
            <a:r>
              <a:rPr lang="en-US" dirty="0"/>
              <a:t>and Introduction of the New Board –  Nick </a:t>
            </a:r>
            <a:r>
              <a:rPr lang="en-US" dirty="0" err="1"/>
              <a:t>Schkumat</a:t>
            </a:r>
            <a:r>
              <a:rPr lang="en-US" dirty="0"/>
              <a:t>/ Brian </a:t>
            </a:r>
            <a:r>
              <a:rPr lang="en-US" dirty="0" smtClean="0"/>
              <a:t>Keller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Adjournment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2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06" y="280458"/>
            <a:ext cx="10772775" cy="1658198"/>
          </a:xfrm>
        </p:spPr>
        <p:txBody>
          <a:bodyPr/>
          <a:lstStyle/>
          <a:p>
            <a:r>
              <a:rPr lang="en-US" dirty="0" smtClean="0"/>
              <a:t>President’s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847850"/>
            <a:ext cx="10753725" cy="393001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- </a:t>
            </a:r>
            <a:r>
              <a:rPr lang="en-US" sz="2800" dirty="0" smtClean="0"/>
              <a:t>Education and networking sessions</a:t>
            </a:r>
          </a:p>
          <a:p>
            <a:pPr lvl="2"/>
            <a:r>
              <a:rPr lang="en-US" sz="2400" dirty="0" smtClean="0"/>
              <a:t>- Delivered 3 sessions.  Plan to continue</a:t>
            </a:r>
          </a:p>
          <a:p>
            <a:pPr lvl="2"/>
            <a:endParaRPr lang="en-US" sz="2400" dirty="0" smtClean="0"/>
          </a:p>
          <a:p>
            <a:r>
              <a:rPr lang="en-US" sz="2800" dirty="0" smtClean="0"/>
              <a:t>- Engagement of student membership</a:t>
            </a:r>
          </a:p>
          <a:p>
            <a:pPr lvl="2"/>
            <a:r>
              <a:rPr lang="en-US" sz="2400" dirty="0" smtClean="0"/>
              <a:t>- Reached out to medical physics graduate schools</a:t>
            </a:r>
          </a:p>
          <a:p>
            <a:pPr lvl="2"/>
            <a:endParaRPr lang="en-US" sz="2400" dirty="0" smtClean="0"/>
          </a:p>
          <a:p>
            <a:pPr marL="0" lvl="2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- </a:t>
            </a:r>
            <a:r>
              <a:rPr lang="en-US" sz="2800" i="0" dirty="0" smtClean="0"/>
              <a:t>Regulation update</a:t>
            </a:r>
          </a:p>
          <a:p>
            <a:pPr marL="0" lvl="2" indent="0">
              <a:buNone/>
            </a:pPr>
            <a:endParaRPr lang="en-US" sz="2800" i="0" dirty="0" smtClean="0"/>
          </a:p>
          <a:p>
            <a:r>
              <a:rPr lang="en-US" sz="2800" dirty="0" smtClean="0"/>
              <a:t>- There were 6 Board of Director meetings since last AGM.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89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04EE9-4355-FBB4-40BE-7FCB9FEFACE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90562" y="1041400"/>
            <a:ext cx="10772775" cy="1658938"/>
          </a:xfrm>
        </p:spPr>
        <p:txBody>
          <a:bodyPr/>
          <a:lstStyle/>
          <a:p>
            <a:pPr algn="ctr"/>
            <a:r>
              <a:rPr lang="en-US" dirty="0"/>
              <a:t>Regulation of Medical Physicists</a:t>
            </a:r>
          </a:p>
        </p:txBody>
      </p:sp>
    </p:spTree>
    <p:extLst>
      <p:ext uri="{BB962C8B-B14F-4D97-AF65-F5344CB8AC3E}">
        <p14:creationId xmlns:p14="http://schemas.microsoft.com/office/powerpoint/2010/main" val="323502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AFF4B-230D-59C3-FD12-D20E16D4E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286173"/>
            <a:ext cx="10772775" cy="1658198"/>
          </a:xfrm>
        </p:spPr>
        <p:txBody>
          <a:bodyPr/>
          <a:lstStyle/>
          <a:p>
            <a:pPr algn="ctr"/>
            <a:r>
              <a:rPr lang="en-US" dirty="0"/>
              <a:t>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5CA8A-BEA1-3502-9E6C-5C910F5B5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4" y="2157731"/>
            <a:ext cx="10753725" cy="376618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4800" dirty="0"/>
              <a:t> Protection of the Ontario Public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/>
              <a:t> Scope of Practice Legislated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/>
              <a:t> Credibility (possible salary increases)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/>
              <a:t> Ability to incorporate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/>
              <a:t> More letters behind your name</a:t>
            </a:r>
          </a:p>
          <a:p>
            <a:pPr marL="457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802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7DDE9-EFAB-8FE7-C12D-6225C9424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606" y="251036"/>
            <a:ext cx="10772775" cy="1658198"/>
          </a:xfrm>
        </p:spPr>
        <p:txBody>
          <a:bodyPr/>
          <a:lstStyle/>
          <a:p>
            <a:pPr algn="ctr"/>
            <a:r>
              <a:rPr lang="en-US" dirty="0"/>
              <a:t>Disadvantages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8E81E-4A7D-A26C-30C8-FD7CF5765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000" dirty="0"/>
              <a:t> Cost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/>
              <a:t> Time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/>
              <a:t> May need to sit a Code of Ethics examination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66671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2541D-1FC7-9720-EAD3-E69BD1856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OAMP Initiatives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EB549-AA34-CAAB-6A71-D33A67F9B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  </a:t>
            </a:r>
            <a:r>
              <a:rPr lang="en-US" sz="3200" dirty="0"/>
              <a:t>Task Force created to look at this issue (volunteers needed)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 Possible creation of Professional Scientists of Ontario (PSO)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 Modeled after PEO</a:t>
            </a: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 Outreach to other interested parties (CAP showing interest)</a:t>
            </a:r>
          </a:p>
          <a:p>
            <a:pPr marL="0" lvl="4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44083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CC503-5119-4D80-A419-53DC8C52C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094" y="349135"/>
            <a:ext cx="10782300" cy="2128212"/>
          </a:xfrm>
        </p:spPr>
        <p:txBody>
          <a:bodyPr/>
          <a:lstStyle/>
          <a:p>
            <a:r>
              <a:rPr lang="en-US" dirty="0"/>
              <a:t>Financial Report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8B7479-9132-4259-90EC-BA764831B4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2567031"/>
            <a:ext cx="10782300" cy="3285765"/>
          </a:xfrm>
        </p:spPr>
        <p:txBody>
          <a:bodyPr>
            <a:normAutofit/>
          </a:bodyPr>
          <a:lstStyle/>
          <a:p>
            <a:r>
              <a:rPr lang="en-US" sz="2800" b="1" dirty="0"/>
              <a:t>HIGHLIGHTS: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The 2023 </a:t>
            </a:r>
            <a:r>
              <a:rPr lang="en-US" sz="2800" dirty="0"/>
              <a:t>income tax was submitted in </a:t>
            </a:r>
            <a:r>
              <a:rPr lang="en-US" sz="2800" dirty="0" smtClean="0"/>
              <a:t>May. </a:t>
            </a:r>
            <a:r>
              <a:rPr lang="en-US" sz="2800" dirty="0"/>
              <a:t>The Notice of Assessment </a:t>
            </a:r>
            <a:r>
              <a:rPr lang="en-US" sz="2800" dirty="0" smtClean="0"/>
              <a:t>was received in July without issue.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 five year term GIC held by OAMP (enabling a corporate credit card) was renewed in Nov 20, 2024 for another five years (3.3%)</a:t>
            </a:r>
            <a:endParaRPr lang="en-US" sz="2800" dirty="0"/>
          </a:p>
          <a:p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890566615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1472C68F8D1A48AF076F46314A22E2" ma:contentTypeVersion="13" ma:contentTypeDescription="Create a new document." ma:contentTypeScope="" ma:versionID="5591c4771a1504a2f13330d986e9996e">
  <xsd:schema xmlns:xsd="http://www.w3.org/2001/XMLSchema" xmlns:xs="http://www.w3.org/2001/XMLSchema" xmlns:p="http://schemas.microsoft.com/office/2006/metadata/properties" xmlns:ns1="http://schemas.microsoft.com/sharepoint/v3" xmlns:ns3="962c27a3-8195-4d07-98a0-ee3957d021e3" xmlns:ns4="f34e4cce-730d-4ea7-a553-d55e8f4f6425" targetNamespace="http://schemas.microsoft.com/office/2006/metadata/properties" ma:root="true" ma:fieldsID="5043e95328b2284bd2cf2bbe0f8cae2a" ns1:_="" ns3:_="" ns4:_="">
    <xsd:import namespace="http://schemas.microsoft.com/sharepoint/v3"/>
    <xsd:import namespace="962c27a3-8195-4d07-98a0-ee3957d021e3"/>
    <xsd:import namespace="f34e4cce-730d-4ea7-a553-d55e8f4f642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2c27a3-8195-4d07-98a0-ee3957d021e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4e4cce-730d-4ea7-a553-d55e8f4f64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65F362C-FB01-4286-A273-7118467E2D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62c27a3-8195-4d07-98a0-ee3957d021e3"/>
    <ds:schemaRef ds:uri="f34e4cce-730d-4ea7-a553-d55e8f4f64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4E20CF-83F8-4F3E-8F6F-A2F8E77AFC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DDA10A-A7F9-4EE8-A0DA-C5BC48E8A528}">
  <ds:schemaRefs>
    <ds:schemaRef ds:uri="http://purl.org/dc/elements/1.1/"/>
    <ds:schemaRef ds:uri="http://schemas.microsoft.com/office/infopath/2007/PartnerControls"/>
    <ds:schemaRef ds:uri="http://purl.org/dc/terms/"/>
    <ds:schemaRef ds:uri="962c27a3-8195-4d07-98a0-ee3957d021e3"/>
    <ds:schemaRef ds:uri="http://schemas.microsoft.com/office/2006/documentManagement/types"/>
    <ds:schemaRef ds:uri="http://schemas.openxmlformats.org/package/2006/metadata/core-properties"/>
    <ds:schemaRef ds:uri="f34e4cce-730d-4ea7-a553-d55e8f4f6425"/>
    <ds:schemaRef ds:uri="http://schemas.microsoft.com/sharepoint/v3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8113</TotalTime>
  <Words>462</Words>
  <Application>Microsoft Office PowerPoint</Application>
  <PresentationFormat>Widescreen</PresentationFormat>
  <Paragraphs>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Metropolitan</vt:lpstr>
      <vt:lpstr>OAMP 2024 AGM</vt:lpstr>
      <vt:lpstr>OAMP Board of Directors - Current</vt:lpstr>
      <vt:lpstr>OAMP 2024 AGM Agenda</vt:lpstr>
      <vt:lpstr>President’s Report</vt:lpstr>
      <vt:lpstr>Regulation of Medical Physicists</vt:lpstr>
      <vt:lpstr>Advantages</vt:lpstr>
      <vt:lpstr>Disadvantages</vt:lpstr>
      <vt:lpstr>OAMP Initiatives</vt:lpstr>
      <vt:lpstr>Financial Report</vt:lpstr>
      <vt:lpstr>OAMP Membership </vt:lpstr>
      <vt:lpstr>Annual Income Statement</vt:lpstr>
      <vt:lpstr>Balance Sheet</vt:lpstr>
      <vt:lpstr>Annual Independent Audit (vote)</vt:lpstr>
      <vt:lpstr>OAMP Board of Directors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OAMP Membership</dc:title>
  <dc:creator>Angers, Crystal</dc:creator>
  <cp:lastModifiedBy>Keller, Brian</cp:lastModifiedBy>
  <cp:revision>71</cp:revision>
  <dcterms:created xsi:type="dcterms:W3CDTF">2019-09-22T17:14:19Z</dcterms:created>
  <dcterms:modified xsi:type="dcterms:W3CDTF">2025-01-28T19:41:02Z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0x0101004F1472C68F8D1A48AF076F46314A22E2</vt:lpwstr>
  </property>
</Properties>
</file>